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85" r:id="rId4"/>
    <p:sldId id="264" r:id="rId5"/>
    <p:sldId id="271" r:id="rId6"/>
    <p:sldId id="272" r:id="rId7"/>
    <p:sldId id="273" r:id="rId8"/>
    <p:sldId id="266" r:id="rId9"/>
    <p:sldId id="274" r:id="rId10"/>
    <p:sldId id="275" r:id="rId11"/>
    <p:sldId id="276" r:id="rId12"/>
    <p:sldId id="278" r:id="rId13"/>
    <p:sldId id="279" r:id="rId14"/>
    <p:sldId id="268" r:id="rId15"/>
    <p:sldId id="28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9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BFDCC7-359A-8144-9A48-270A32BFE53D}" type="datetimeFigureOut">
              <a:rPr lang="en-US" smtClean="0"/>
              <a:t>6/6/16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C8248-687F-E841-B3C6-660986824886}" type="slidenum">
              <a:rPr lang="en-US" smtClean="0"/>
              <a:t>‹#›</a:t>
            </a:fld>
            <a:endParaRPr lang="en-US"/>
          </a:p>
        </p:txBody>
      </p:sp>
    </p:spTree>
    <p:extLst>
      <p:ext uri="{BB962C8B-B14F-4D97-AF65-F5344CB8AC3E}">
        <p14:creationId xmlns:p14="http://schemas.microsoft.com/office/powerpoint/2010/main" val="9481856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www.longwood.edu/staff/webberrp/Rubric%20for%20essays.htm"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www.umt.edu/facultysenate/committees/writing_committee/UPWA_HolisticRubric2-141.docx"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 Id="rId3" Type="http://schemas.openxmlformats.org/officeDocument/2006/relationships/hyperlink" Target="https://www2.nau.edu/d-elearn/support/tutorials/discrubrics/disc1.ph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aseline="0" dirty="0" smtClean="0"/>
              <a:t>*   I’m not a lawyer.</a:t>
            </a:r>
            <a:endParaRPr lang="en-US" baseline="0" dirty="0" smtClean="0"/>
          </a:p>
          <a:p>
            <a:pPr marL="171450" indent="-171450">
              <a:buFontTx/>
              <a:buChar char="•"/>
            </a:pPr>
            <a:r>
              <a:rPr lang="en-US" baseline="0" dirty="0" smtClean="0"/>
              <a:t>“Who Owns Culture: An Introduction to Copyright”</a:t>
            </a:r>
          </a:p>
          <a:p>
            <a:pPr marL="628650" lvl="1" indent="-171450">
              <a:buFontTx/>
              <a:buChar char="•"/>
            </a:pPr>
            <a:r>
              <a:rPr lang="en-US" baseline="0" dirty="0" smtClean="0"/>
              <a:t>Took a general approach to topic</a:t>
            </a:r>
          </a:p>
          <a:p>
            <a:pPr marL="628650" lvl="1" indent="-171450">
              <a:buFontTx/>
              <a:buChar char="•"/>
            </a:pPr>
            <a:r>
              <a:rPr lang="en-US" baseline="0" dirty="0" smtClean="0"/>
              <a:t>Marketed heavily towards humanities, visual and performing arts, journalism, education, and business undergraduates</a:t>
            </a:r>
          </a:p>
          <a:p>
            <a:pPr marL="171450" indent="-171450">
              <a:buFontTx/>
              <a:buChar char="•"/>
            </a:pPr>
            <a:r>
              <a:rPr lang="en-US" baseline="0" dirty="0" smtClean="0"/>
              <a:t>Fulfilled upper division writing requirement (300 level class)</a:t>
            </a:r>
          </a:p>
          <a:p>
            <a:pPr marL="171450" indent="-171450">
              <a:buFontTx/>
              <a:buChar char="•"/>
            </a:pPr>
            <a:r>
              <a:rPr lang="en-US" baseline="0" dirty="0" smtClean="0"/>
              <a:t>Reasons for doing so:</a:t>
            </a:r>
          </a:p>
          <a:p>
            <a:pPr marL="628650" lvl="1" indent="-171450">
              <a:buFontTx/>
              <a:buChar char="•"/>
            </a:pPr>
            <a:r>
              <a:rPr lang="en-US" baseline="0" dirty="0" smtClean="0"/>
              <a:t>Increased demand for one-shot copyright sessions</a:t>
            </a:r>
          </a:p>
          <a:p>
            <a:pPr marL="628650" lvl="1" indent="-171450">
              <a:buFontTx/>
              <a:buChar char="•"/>
            </a:pPr>
            <a:r>
              <a:rPr lang="en-US" baseline="0" dirty="0" smtClean="0"/>
              <a:t>Increased discussions of copyright in my other one-shot sessions</a:t>
            </a:r>
          </a:p>
          <a:p>
            <a:pPr marL="628650" lvl="1" indent="-171450">
              <a:buFontTx/>
              <a:buChar char="•"/>
            </a:pPr>
            <a:r>
              <a:rPr lang="en-US" baseline="0" dirty="0" smtClean="0"/>
              <a:t>Increased numbers of in-office copyright questions</a:t>
            </a:r>
          </a:p>
          <a:p>
            <a:pPr marL="628650" lvl="1" indent="-171450">
              <a:buFontTx/>
              <a:buChar char="•"/>
            </a:pPr>
            <a:r>
              <a:rPr lang="en-US" baseline="0" dirty="0" smtClean="0"/>
              <a:t>My department, IRSD, wants to teach more credit-bearing courses.  </a:t>
            </a:r>
          </a:p>
          <a:p>
            <a:pPr marL="628650" lvl="1" indent="-171450">
              <a:buFontTx/>
              <a:buChar char="•"/>
            </a:pPr>
            <a:r>
              <a:rPr lang="en-US" baseline="0" dirty="0" smtClean="0"/>
              <a:t>Supportive dean– wants me to teach class to professionals on a regional level.  </a:t>
            </a:r>
          </a:p>
        </p:txBody>
      </p:sp>
      <p:sp>
        <p:nvSpPr>
          <p:cNvPr id="4" name="Slide Number Placeholder 3"/>
          <p:cNvSpPr>
            <a:spLocks noGrp="1"/>
          </p:cNvSpPr>
          <p:nvPr>
            <p:ph type="sldNum" sz="quarter" idx="10"/>
          </p:nvPr>
        </p:nvSpPr>
        <p:spPr/>
        <p:txBody>
          <a:bodyPr/>
          <a:lstStyle/>
          <a:p>
            <a:fld id="{65DC8248-687F-E841-B3C6-660986824886}" type="slidenum">
              <a:rPr lang="en-US" smtClean="0"/>
              <a:t>1</a:t>
            </a:fld>
            <a:endParaRPr lang="en-US"/>
          </a:p>
        </p:txBody>
      </p:sp>
    </p:spTree>
    <p:extLst>
      <p:ext uri="{BB962C8B-B14F-4D97-AF65-F5344CB8AC3E}">
        <p14:creationId xmlns:p14="http://schemas.microsoft.com/office/powerpoint/2010/main" val="3482263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Short</a:t>
            </a:r>
            <a:r>
              <a:rPr lang="en-US" baseline="0" dirty="0" smtClean="0"/>
              <a:t> and medium length essays were more effective in getting responses from students and evaluating their knowledge of class content.  </a:t>
            </a:r>
          </a:p>
          <a:p>
            <a:pPr marL="171450" indent="-171450">
              <a:buFontTx/>
              <a:buChar char="•"/>
            </a:pPr>
            <a:r>
              <a:rPr lang="en-US" dirty="0" smtClean="0"/>
              <a:t>Used</a:t>
            </a:r>
            <a:r>
              <a:rPr lang="en-US" baseline="0" dirty="0" smtClean="0"/>
              <a:t> </a:t>
            </a:r>
            <a:r>
              <a:rPr lang="en-US" sz="1200" u="sng" kern="1200" dirty="0" smtClean="0">
                <a:solidFill>
                  <a:schemeClr val="tx1"/>
                </a:solidFill>
                <a:effectLst/>
                <a:latin typeface="+mn-lt"/>
                <a:ea typeface="+mn-ea"/>
                <a:cs typeface="+mn-cs"/>
                <a:hlinkClick r:id="rId3"/>
              </a:rPr>
              <a:t>Longwood University’s Grading Rubric for Essays</a:t>
            </a:r>
            <a:r>
              <a:rPr lang="en-US" dirty="0" smtClean="0">
                <a:effectLst/>
              </a:rPr>
              <a:t> for assessment.  </a:t>
            </a:r>
            <a:endParaRPr lang="en-US" dirty="0" smtClean="0"/>
          </a:p>
          <a:p>
            <a:pPr marL="171450" indent="-171450">
              <a:buFontTx/>
              <a:buChar char="•"/>
            </a:pPr>
            <a:r>
              <a:rPr lang="en-US" baseline="0" dirty="0" smtClean="0"/>
              <a:t>To get a sense of the students’ individual levels of writing early in the semester I assigned a 5-paragraph essay asking students to document the progression of how authors grew to financially benefit from their works by reading a chapter on the history of copyright by </a:t>
            </a:r>
            <a:r>
              <a:rPr lang="en-US" baseline="0" dirty="0" err="1" smtClean="0"/>
              <a:t>Bettig</a:t>
            </a:r>
            <a:r>
              <a:rPr lang="en-US" baseline="0" dirty="0" smtClean="0"/>
              <a:t> as well as reading summaries of copyright-related laws in England prior to the 1710 Statue of Anne.  </a:t>
            </a:r>
          </a:p>
          <a:p>
            <a:pPr marL="171450" indent="-171450">
              <a:buFontTx/>
              <a:buChar char="•"/>
            </a:pPr>
            <a:r>
              <a:rPr lang="en-US" baseline="0" dirty="0" smtClean="0"/>
              <a:t>Fair use-related essay on </a:t>
            </a:r>
            <a:r>
              <a:rPr lang="en-US" baseline="0" dirty="0" err="1" smtClean="0"/>
              <a:t>Sheperd</a:t>
            </a:r>
            <a:r>
              <a:rPr lang="en-US" baseline="0" dirty="0" smtClean="0"/>
              <a:t> </a:t>
            </a:r>
            <a:r>
              <a:rPr lang="en-US" baseline="0" dirty="0" err="1" smtClean="0"/>
              <a:t>Fairey</a:t>
            </a:r>
            <a:r>
              <a:rPr lang="en-US" baseline="0" dirty="0" smtClean="0"/>
              <a:t> appropriating the AP photo of Obama for his HOPE poster. </a:t>
            </a:r>
          </a:p>
          <a:p>
            <a:pPr marL="628650" lvl="1" indent="-171450">
              <a:buFontTx/>
              <a:buChar char="•"/>
            </a:pPr>
            <a:r>
              <a:rPr lang="en-US" baseline="0" dirty="0" smtClean="0"/>
              <a:t>Students utilized two-weeks worth of class content to come to their own conclusions on whether or not </a:t>
            </a:r>
            <a:r>
              <a:rPr lang="en-US" baseline="0" dirty="0" err="1" smtClean="0"/>
              <a:t>Sheperd</a:t>
            </a:r>
            <a:r>
              <a:rPr lang="en-US" baseline="0" dirty="0" smtClean="0"/>
              <a:t> </a:t>
            </a:r>
            <a:r>
              <a:rPr lang="en-US" baseline="0" dirty="0" err="1" smtClean="0"/>
              <a:t>Fairey’s</a:t>
            </a:r>
            <a:r>
              <a:rPr lang="en-US" baseline="0" dirty="0" smtClean="0"/>
              <a:t> use of the AP photo of Obama for his HOPE poster was fair.  Content included codes of best practices in fair use, Crews’ Fair Use Checklist, and a detailed summary of the case.  </a:t>
            </a:r>
          </a:p>
          <a:p>
            <a:pPr marL="628650" lvl="1" indent="-171450">
              <a:buFontTx/>
              <a:buChar char="•"/>
            </a:pPr>
            <a:r>
              <a:rPr lang="en-US" dirty="0" smtClean="0"/>
              <a:t>Half of the students argued that </a:t>
            </a:r>
            <a:r>
              <a:rPr lang="en-US" dirty="0" err="1" smtClean="0"/>
              <a:t>Fairey’s</a:t>
            </a:r>
            <a:r>
              <a:rPr lang="en-US" dirty="0" smtClean="0"/>
              <a:t> use was fair;</a:t>
            </a:r>
            <a:r>
              <a:rPr lang="en-US" baseline="0" dirty="0" smtClean="0"/>
              <a:t> the other felt it was infringement. </a:t>
            </a:r>
          </a:p>
          <a:p>
            <a:pPr marL="628650" lvl="1" indent="-171450">
              <a:buFontTx/>
              <a:buChar char="•"/>
            </a:pPr>
            <a:r>
              <a:rPr lang="en-US" baseline="0" dirty="0" smtClean="0"/>
              <a:t>Actual case settled out of court with much controversy over </a:t>
            </a:r>
            <a:r>
              <a:rPr lang="en-US" baseline="0" dirty="0" err="1" smtClean="0"/>
              <a:t>Fairey’s</a:t>
            </a:r>
            <a:r>
              <a:rPr lang="en-US" baseline="0" dirty="0" smtClean="0"/>
              <a:t> suppression of evidence.  </a:t>
            </a:r>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11</a:t>
            </a:fld>
            <a:endParaRPr lang="en-US"/>
          </a:p>
        </p:txBody>
      </p:sp>
    </p:spTree>
    <p:extLst>
      <p:ext uri="{BB962C8B-B14F-4D97-AF65-F5344CB8AC3E}">
        <p14:creationId xmlns:p14="http://schemas.microsoft.com/office/powerpoint/2010/main" val="3943444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As</a:t>
            </a:r>
            <a:r>
              <a:rPr lang="en-US" baseline="0" dirty="0" smtClean="0"/>
              <a:t> this was an upper division course that fulfilled a writing intensive requirement, I wanted to make sure that every student had a head start on their final paper by breaking it up into progress reports, an annotated bibliography, and submission of a final paper.</a:t>
            </a:r>
          </a:p>
          <a:p>
            <a:pPr marL="171450" indent="-171450">
              <a:buFontTx/>
              <a:buChar char="•"/>
            </a:pPr>
            <a:r>
              <a:rPr lang="en-US" baseline="0" dirty="0" smtClean="0"/>
              <a:t>Writing intensive courses also require that students submit a sample of their writing to an evaluation committee who keeps track of the effectiveness of writing courses at UM.  The committee doesn’t grade the students’ work.</a:t>
            </a:r>
            <a:endParaRPr lang="en-US" dirty="0" smtClean="0"/>
          </a:p>
          <a:p>
            <a:pPr marL="171450" indent="-171450">
              <a:buFontTx/>
              <a:buChar char="•"/>
            </a:pPr>
            <a:r>
              <a:rPr lang="en-US" baseline="0" dirty="0" smtClean="0"/>
              <a:t>Topics could have been anything relevant to the class that the student wanted to research.  I gave examples in syllabus.  </a:t>
            </a:r>
          </a:p>
          <a:p>
            <a:pPr marL="171450" indent="-171450">
              <a:buFontTx/>
              <a:buChar char="•"/>
            </a:pPr>
            <a:r>
              <a:rPr lang="en-US" baseline="0" dirty="0" smtClean="0"/>
              <a:t>Selected topics: Court case with Jeff </a:t>
            </a:r>
            <a:r>
              <a:rPr lang="en-US" baseline="0" dirty="0" err="1" smtClean="0"/>
              <a:t>Koons</a:t>
            </a:r>
            <a:r>
              <a:rPr lang="en-US" baseline="0" dirty="0" smtClean="0"/>
              <a:t>’ appropriation of a photo to create a puppy sculpture; the pre-1972 sound recording problem; history of the Chaffee Amendment and how copyright law does– or does not– explicitly set aside exceptions for making copyrighted materials accessible to the disabled; and European perspectives on copyright infringement and the “3 strikes” laws. </a:t>
            </a:r>
          </a:p>
          <a:p>
            <a:pPr marL="171450" indent="-171450">
              <a:buFontTx/>
              <a:buChar char="•"/>
            </a:pPr>
            <a:r>
              <a:rPr lang="en-US" baseline="0" dirty="0" smtClean="0"/>
              <a:t>Used UM’s writing program assessment rubric: </a:t>
            </a:r>
            <a:r>
              <a:rPr lang="en-US" sz="1200" u="sng" kern="1200" dirty="0" smtClean="0">
                <a:solidFill>
                  <a:schemeClr val="tx1"/>
                </a:solidFill>
                <a:effectLst/>
                <a:latin typeface="+mn-lt"/>
                <a:ea typeface="+mn-ea"/>
                <a:cs typeface="+mn-cs"/>
                <a:hlinkClick r:id="rId3"/>
              </a:rPr>
              <a:t>UM’s University-Wide Program-Level Assessment Holistic Rubric</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12</a:t>
            </a:fld>
            <a:endParaRPr lang="en-US"/>
          </a:p>
        </p:txBody>
      </p:sp>
    </p:spTree>
    <p:extLst>
      <p:ext uri="{BB962C8B-B14F-4D97-AF65-F5344CB8AC3E}">
        <p14:creationId xmlns:p14="http://schemas.microsoft.com/office/powerpoint/2010/main" val="4054426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Also</a:t>
            </a:r>
            <a:r>
              <a:rPr lang="en-US" baseline="0" dirty="0" smtClean="0"/>
              <a:t> gave a final exam with some added questions</a:t>
            </a:r>
          </a:p>
          <a:p>
            <a:pPr marL="171450" indent="-171450">
              <a:buFontTx/>
              <a:buChar char="•"/>
            </a:pPr>
            <a:r>
              <a:rPr lang="en-US" baseline="0" dirty="0" smtClean="0"/>
              <a:t>Helped me to compare what students learned throughout the semester from when they started out.  </a:t>
            </a:r>
          </a:p>
          <a:p>
            <a:pPr marL="171450" indent="-171450">
              <a:buFontTx/>
              <a:buChar char="•"/>
            </a:pPr>
            <a:r>
              <a:rPr lang="en-US" baseline="0" dirty="0" smtClean="0"/>
              <a:t>I used similar questions to those given in the pre-test</a:t>
            </a:r>
          </a:p>
          <a:p>
            <a:pPr marL="171450" indent="-171450">
              <a:buFontTx/>
              <a:buChar char="•"/>
            </a:pPr>
            <a:r>
              <a:rPr lang="en-US" baseline="0" dirty="0" smtClean="0"/>
              <a:t>Results: </a:t>
            </a:r>
          </a:p>
          <a:p>
            <a:pPr marL="628650" lvl="1" indent="-171450">
              <a:buFontTx/>
              <a:buChar char="•"/>
            </a:pPr>
            <a:r>
              <a:rPr lang="en-US" baseline="0" dirty="0" smtClean="0"/>
              <a:t>High 83%</a:t>
            </a:r>
          </a:p>
          <a:p>
            <a:pPr marL="628650" lvl="1" indent="-171450">
              <a:buFontTx/>
              <a:buChar char="•"/>
            </a:pPr>
            <a:r>
              <a:rPr lang="en-US" baseline="0" dirty="0" smtClean="0"/>
              <a:t>Low 73%</a:t>
            </a:r>
          </a:p>
          <a:p>
            <a:pPr marL="628650" lvl="1" indent="-171450">
              <a:buFontTx/>
              <a:buChar char="•"/>
            </a:pPr>
            <a:r>
              <a:rPr lang="en-US" baseline="0" dirty="0" smtClean="0"/>
              <a:t>Average 78%</a:t>
            </a:r>
          </a:p>
          <a:p>
            <a:pPr marL="628650" lvl="1" indent="-171450">
              <a:buFontTx/>
              <a:buChar char="•"/>
            </a:pPr>
            <a:r>
              <a:rPr lang="en-US" baseline="0" dirty="0" smtClean="0"/>
              <a:t>When compared to the pre-test results (38% average grade), this is indeed an improvement.  </a:t>
            </a:r>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13</a:t>
            </a:fld>
            <a:endParaRPr lang="en-US"/>
          </a:p>
        </p:txBody>
      </p:sp>
    </p:spTree>
    <p:extLst>
      <p:ext uri="{BB962C8B-B14F-4D97-AF65-F5344CB8AC3E}">
        <p14:creationId xmlns:p14="http://schemas.microsoft.com/office/powerpoint/2010/main" val="317574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Not teach class online– at least</a:t>
            </a:r>
            <a:r>
              <a:rPr lang="en-US" baseline="0" dirty="0" smtClean="0"/>
              <a:t> for next semester</a:t>
            </a:r>
            <a:endParaRPr lang="en-US" dirty="0" smtClean="0"/>
          </a:p>
          <a:p>
            <a:pPr marL="171450" indent="-171450">
              <a:buFontTx/>
              <a:buChar char="•"/>
            </a:pPr>
            <a:r>
              <a:rPr lang="en-US" dirty="0" smtClean="0"/>
              <a:t>No writing intensive designation– too much grading writing mechanics</a:t>
            </a:r>
            <a:endParaRPr lang="en-US" baseline="0" dirty="0" smtClean="0"/>
          </a:p>
          <a:p>
            <a:pPr marL="171450" indent="-171450">
              <a:buFontTx/>
              <a:buChar char="•"/>
            </a:pPr>
            <a:r>
              <a:rPr lang="en-US" baseline="0" dirty="0" smtClean="0"/>
              <a:t>Future plans</a:t>
            </a:r>
          </a:p>
          <a:p>
            <a:pPr marL="628650" lvl="1" indent="-171450">
              <a:buFontTx/>
              <a:buChar char="•"/>
            </a:pPr>
            <a:r>
              <a:rPr lang="en-US" baseline="0" dirty="0" smtClean="0"/>
              <a:t>Teach class in person</a:t>
            </a:r>
          </a:p>
          <a:p>
            <a:pPr marL="628650" lvl="1" indent="-171450">
              <a:buFontTx/>
              <a:buChar char="•"/>
            </a:pPr>
            <a:r>
              <a:rPr lang="en-US" baseline="0" dirty="0" smtClean="0"/>
              <a:t>Submit </a:t>
            </a:r>
            <a:r>
              <a:rPr lang="en-US" baseline="0" dirty="0" smtClean="0"/>
              <a:t>to Gen Ed Committee as a potential class to fulfill Ethics requirement</a:t>
            </a:r>
          </a:p>
          <a:p>
            <a:pPr marL="628650" lvl="1" indent="-171450">
              <a:buFontTx/>
              <a:buChar char="•"/>
            </a:pPr>
            <a:r>
              <a:rPr lang="en-US" baseline="0" dirty="0" smtClean="0"/>
              <a:t>200 level class</a:t>
            </a:r>
          </a:p>
          <a:p>
            <a:pPr marL="628650" lvl="1" indent="-171450">
              <a:buFontTx/>
              <a:buChar char="•"/>
            </a:pPr>
            <a:r>
              <a:rPr lang="en-US" dirty="0" smtClean="0"/>
              <a:t>Scale back units to cover more important issues in copyright like</a:t>
            </a:r>
            <a:r>
              <a:rPr lang="en-US" baseline="0" dirty="0" smtClean="0"/>
              <a:t> fair use</a:t>
            </a:r>
          </a:p>
          <a:p>
            <a:pPr marL="628650" lvl="1" indent="-171450">
              <a:buFontTx/>
              <a:buChar char="•"/>
            </a:pPr>
            <a:r>
              <a:rPr lang="en-US" baseline="0" dirty="0" smtClean="0"/>
              <a:t>Create my own textbook for the course.</a:t>
            </a:r>
          </a:p>
          <a:p>
            <a:pPr marL="628650" lvl="1" indent="-171450">
              <a:buFontTx/>
              <a:buChar char="•"/>
            </a:pPr>
            <a:r>
              <a:rPr lang="en-US" baseline="0" dirty="0" smtClean="0"/>
              <a:t>Increase in-class discussion of course content</a:t>
            </a:r>
          </a:p>
          <a:p>
            <a:pPr marL="628650" lvl="1" indent="-171450">
              <a:buFontTx/>
              <a:buChar char="•"/>
            </a:pPr>
            <a:r>
              <a:rPr lang="en-US" baseline="0" dirty="0" smtClean="0"/>
              <a:t>Hopefully have more students and have more group projects with respect to cases and controversies</a:t>
            </a:r>
          </a:p>
          <a:p>
            <a:pPr marL="628650" lvl="1" indent="-171450">
              <a:buFontTx/>
              <a:buChar char="•"/>
            </a:pPr>
            <a:r>
              <a:rPr lang="en-US" baseline="0" dirty="0" smtClean="0"/>
              <a:t>I’d use more short answer quizzes, a mid-term exam, a final exam, and have a final presentation given by students as assessments.  </a:t>
            </a:r>
          </a:p>
        </p:txBody>
      </p:sp>
      <p:sp>
        <p:nvSpPr>
          <p:cNvPr id="4" name="Slide Number Placeholder 3"/>
          <p:cNvSpPr>
            <a:spLocks noGrp="1"/>
          </p:cNvSpPr>
          <p:nvPr>
            <p:ph type="sldNum" sz="quarter" idx="10"/>
          </p:nvPr>
        </p:nvSpPr>
        <p:spPr/>
        <p:txBody>
          <a:bodyPr/>
          <a:lstStyle/>
          <a:p>
            <a:fld id="{65DC8248-687F-E841-B3C6-660986824886}" type="slidenum">
              <a:rPr lang="en-US" smtClean="0"/>
              <a:t>14</a:t>
            </a:fld>
            <a:endParaRPr lang="en-US"/>
          </a:p>
        </p:txBody>
      </p:sp>
    </p:spTree>
    <p:extLst>
      <p:ext uri="{BB962C8B-B14F-4D97-AF65-F5344CB8AC3E}">
        <p14:creationId xmlns:p14="http://schemas.microsoft.com/office/powerpoint/2010/main" val="2213222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Plenty of good models to start from: </a:t>
            </a:r>
          </a:p>
          <a:p>
            <a:pPr marL="171450" indent="-171450">
              <a:buFontTx/>
              <a:buChar char="•"/>
            </a:pPr>
            <a:r>
              <a:rPr lang="en-US" baseline="0" dirty="0" smtClean="0"/>
              <a:t>Web tutorials and guides: Stanford University Libraries Fair Use and Copyright, Columbia University Libraries’ copyright site, BYU’s Copyright 101, Oakland University’s Copyright and You tutorial.</a:t>
            </a:r>
          </a:p>
          <a:p>
            <a:pPr marL="171450" indent="-171450">
              <a:buFontTx/>
              <a:buChar char="•"/>
            </a:pPr>
            <a:r>
              <a:rPr lang="en-US" baseline="0" dirty="0" smtClean="0"/>
              <a:t>Texts written for librarians and educators by Carrie Russell and Kenneth Crews</a:t>
            </a:r>
          </a:p>
          <a:p>
            <a:pPr marL="171450" indent="-171450">
              <a:buFontTx/>
              <a:buChar char="•"/>
            </a:pPr>
            <a:r>
              <a:rPr lang="en-US" baseline="0" dirty="0" smtClean="0"/>
              <a:t>Courses directed at librarians, educators, and academic professionals such as UMUC’s now defunct Center for Intellectual Property Certification, Duke and Emory University MOOC’s on the basics of copyright.</a:t>
            </a:r>
          </a:p>
          <a:p>
            <a:pPr marL="171450" indent="-171450">
              <a:buFontTx/>
              <a:buChar char="•"/>
            </a:pPr>
            <a:r>
              <a:rPr lang="en-US" i="0" baseline="0" dirty="0" smtClean="0"/>
              <a:t>ACRL’s </a:t>
            </a:r>
            <a:r>
              <a:rPr lang="en-US" i="1" baseline="0" dirty="0" smtClean="0"/>
              <a:t>Information Literacy Competency Standards for Higher Education</a:t>
            </a:r>
            <a:r>
              <a:rPr lang="en-US" i="0" baseline="0" dirty="0" smtClean="0"/>
              <a:t>: Standard 5 “The information literate student understands many of the economic, legal, and social issues surrounding the use of information and accesses and uses information ethically and legally.</a:t>
            </a:r>
          </a:p>
          <a:p>
            <a:pPr marL="171450" indent="-171450">
              <a:buFontTx/>
              <a:buChar char="•"/>
            </a:pPr>
            <a:r>
              <a:rPr lang="en-US" i="0" baseline="0" dirty="0" smtClean="0"/>
              <a:t>ACRL’s Framework for Information Literacy for Higher Education: “Information has Value”: “Information possesses several dimensions of value, including as a commodity, as a means of education, as a means to influence, and as a means of negotiating and understanding the world.  Legal and socioeconomic interests influence information production and dissemination.”  </a:t>
            </a:r>
            <a:r>
              <a:rPr lang="en-US" baseline="0" dirty="0" smtClean="0"/>
              <a:t>  </a:t>
            </a:r>
          </a:p>
          <a:p>
            <a:pPr marL="171450" indent="-171450">
              <a:buFontTx/>
              <a:buChar char="•"/>
            </a:pPr>
            <a:r>
              <a:rPr lang="en-US" baseline="0" dirty="0" smtClean="0"/>
              <a:t>Actual undergraduate semester-length course in copyright?   </a:t>
            </a:r>
          </a:p>
          <a:p>
            <a:pPr marL="628650" lvl="1" indent="-171450">
              <a:buFontTx/>
              <a:buChar char="•"/>
            </a:pPr>
            <a:r>
              <a:rPr lang="en-US" baseline="0" dirty="0" smtClean="0"/>
              <a:t>Searched online databases in general areas, education, and library science</a:t>
            </a:r>
          </a:p>
          <a:p>
            <a:pPr marL="628650" lvl="1" indent="-171450">
              <a:buFontTx/>
              <a:buChar char="•"/>
            </a:pPr>
            <a:r>
              <a:rPr lang="en-US" baseline="0" dirty="0" smtClean="0"/>
              <a:t>Google search.</a:t>
            </a:r>
            <a:endParaRPr lang="en-US" baseline="0" dirty="0"/>
          </a:p>
          <a:p>
            <a:pPr marL="457200" lvl="1" indent="0">
              <a:buFontTx/>
              <a:buNone/>
            </a:pPr>
            <a:endParaRPr lang="en-US" baseline="0" dirty="0"/>
          </a:p>
        </p:txBody>
      </p:sp>
      <p:sp>
        <p:nvSpPr>
          <p:cNvPr id="4" name="Slide Number Placeholder 3"/>
          <p:cNvSpPr>
            <a:spLocks noGrp="1"/>
          </p:cNvSpPr>
          <p:nvPr>
            <p:ph type="sldNum" sz="quarter" idx="10"/>
          </p:nvPr>
        </p:nvSpPr>
        <p:spPr/>
        <p:txBody>
          <a:bodyPr/>
          <a:lstStyle/>
          <a:p>
            <a:fld id="{65DC8248-687F-E841-B3C6-660986824886}" type="slidenum">
              <a:rPr lang="en-US" smtClean="0"/>
              <a:t>2</a:t>
            </a:fld>
            <a:endParaRPr lang="en-US"/>
          </a:p>
        </p:txBody>
      </p:sp>
    </p:spTree>
    <p:extLst>
      <p:ext uri="{BB962C8B-B14F-4D97-AF65-F5344CB8AC3E}">
        <p14:creationId xmlns:p14="http://schemas.microsoft.com/office/powerpoint/2010/main" val="4090635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*Mostly found semester-length copyright courses for law students.  </a:t>
            </a:r>
          </a:p>
          <a:p>
            <a:endParaRPr lang="en-US" baseline="0" dirty="0" smtClean="0"/>
          </a:p>
          <a:p>
            <a:r>
              <a:rPr lang="en-US" baseline="0" dirty="0" smtClean="0"/>
              <a:t>* Fred </a:t>
            </a:r>
            <a:r>
              <a:rPr lang="en-US" baseline="0" dirty="0" err="1" smtClean="0"/>
              <a:t>Benenson</a:t>
            </a:r>
            <a:r>
              <a:rPr lang="en-US" baseline="0" dirty="0" smtClean="0"/>
              <a:t>, a graduate of NYU’s Interactive Telecommunications Program (ITP).  Worked at </a:t>
            </a:r>
            <a:r>
              <a:rPr lang="en-US" baseline="0" dirty="0" err="1" smtClean="0"/>
              <a:t>Kickstarter</a:t>
            </a:r>
            <a:r>
              <a:rPr lang="en-US" baseline="0" dirty="0" smtClean="0"/>
              <a:t> as well as Creative Commons.  </a:t>
            </a:r>
          </a:p>
          <a:p>
            <a:pPr marL="171450" indent="-171450">
              <a:buFontTx/>
              <a:buChar char="•"/>
            </a:pPr>
            <a:r>
              <a:rPr lang="en-US" baseline="0" dirty="0" smtClean="0"/>
              <a:t>Syllabus takes a general approach to different issues in copyright with a slight emphasis on digital and online technologies.</a:t>
            </a:r>
          </a:p>
          <a:p>
            <a:endParaRPr lang="en-US" dirty="0" smtClean="0"/>
          </a:p>
          <a:p>
            <a:pPr marL="171450" indent="-171450">
              <a:buFontTx/>
              <a:buChar char="•"/>
            </a:pPr>
            <a:r>
              <a:rPr lang="en-US" baseline="0" dirty="0" smtClean="0"/>
              <a:t>“Music, Copyright, and Publishing” at University of Texas, Austin taught by Ed Fair.</a:t>
            </a:r>
          </a:p>
          <a:p>
            <a:pPr marL="171450" indent="-171450">
              <a:buFontTx/>
              <a:buChar char="•"/>
            </a:pPr>
            <a:r>
              <a:rPr lang="en-US" baseline="0" dirty="0" smtClean="0"/>
              <a:t>Obviously covered basics of copyright such as exclusive rights, fair use, copyright duration, infringement. </a:t>
            </a:r>
          </a:p>
          <a:p>
            <a:pPr marL="171450" indent="-171450">
              <a:buFontTx/>
              <a:buChar char="•"/>
            </a:pPr>
            <a:r>
              <a:rPr lang="en-US" baseline="0" dirty="0" smtClean="0"/>
              <a:t>Covered copyright issues very specific to music such as rights holder agreements between musicians in a group as well as between musicians and record labels or publishers.   </a:t>
            </a:r>
          </a:p>
          <a:p>
            <a:pPr marL="171450" indent="-171450">
              <a:buFontTx/>
              <a:buChar char="•"/>
            </a:pPr>
            <a:endParaRPr lang="en-US" baseline="0" dirty="0" smtClean="0"/>
          </a:p>
          <a:p>
            <a:pPr marL="171450" indent="-171450">
              <a:buFontTx/>
              <a:buChar char="•"/>
            </a:pPr>
            <a:r>
              <a:rPr lang="en-US" baseline="0" dirty="0" smtClean="0"/>
              <a:t>Indiana University’s “Copyright in the Age of Napster,” taught by Ed </a:t>
            </a:r>
            <a:r>
              <a:rPr lang="en-US" baseline="0" dirty="0" err="1" smtClean="0"/>
              <a:t>Piechocinski</a:t>
            </a:r>
            <a:r>
              <a:rPr lang="en-US" baseline="0" dirty="0" smtClean="0"/>
              <a:t>, was intended for music business students; but was open to all students.  It focused on the changing environment in which music sound recordings were being sold and distributed– legally and illegally– as well as how copyright law affected students’ lives (</a:t>
            </a:r>
            <a:r>
              <a:rPr lang="en-US" baseline="0" dirty="0" err="1" smtClean="0"/>
              <a:t>Piechocinski</a:t>
            </a:r>
            <a:r>
              <a:rPr lang="en-US" baseline="0" dirty="0" smtClean="0"/>
              <a:t>, 2009, p. 162)</a:t>
            </a:r>
          </a:p>
          <a:p>
            <a:pPr marL="171450" indent="-171450">
              <a:buFontTx/>
              <a:buChar char="•"/>
            </a:pPr>
            <a:endParaRPr lang="en-US" baseline="0" dirty="0" smtClean="0"/>
          </a:p>
          <a:p>
            <a:pPr marL="171450" indent="-171450">
              <a:buFontTx/>
              <a:buChar char="•"/>
            </a:pPr>
            <a:r>
              <a:rPr lang="en-US" baseline="0" dirty="0" err="1" smtClean="0"/>
              <a:t>Ewa</a:t>
            </a:r>
            <a:r>
              <a:rPr lang="en-US" baseline="0" dirty="0" smtClean="0"/>
              <a:t> </a:t>
            </a:r>
            <a:r>
              <a:rPr lang="en-US" baseline="0" dirty="0" err="1" smtClean="0"/>
              <a:t>McGrail</a:t>
            </a:r>
            <a:r>
              <a:rPr lang="en-US" baseline="0" dirty="0" smtClean="0"/>
              <a:t> and J. Patrick </a:t>
            </a:r>
            <a:r>
              <a:rPr lang="en-US" baseline="0" dirty="0" err="1" smtClean="0"/>
              <a:t>McGrail</a:t>
            </a:r>
            <a:r>
              <a:rPr lang="en-US" baseline="0" dirty="0" smtClean="0"/>
              <a:t> developed the course “Copyright with Web 2.0 Applications” was taught to pre-service and in-service English and Communications teachers about the ethically using others’ works as well as their own rights as creators of copyrighted materials.  (</a:t>
            </a:r>
            <a:r>
              <a:rPr lang="en-US" baseline="0" dirty="0" err="1" smtClean="0"/>
              <a:t>McGrail</a:t>
            </a:r>
            <a:r>
              <a:rPr lang="en-US" baseline="0" dirty="0" smtClean="0"/>
              <a:t> and </a:t>
            </a:r>
            <a:r>
              <a:rPr lang="en-US" baseline="0" dirty="0" err="1" smtClean="0"/>
              <a:t>McGrail</a:t>
            </a:r>
            <a:r>
              <a:rPr lang="en-US" baseline="0" dirty="0" smtClean="0"/>
              <a:t>, 2010 p.270)</a:t>
            </a:r>
          </a:p>
          <a:p>
            <a:pPr marL="171450" indent="-171450">
              <a:buFontTx/>
              <a:buChar char="•"/>
            </a:pPr>
            <a:endParaRPr lang="en-US" baseline="0" dirty="0" smtClean="0"/>
          </a:p>
          <a:p>
            <a:pPr marL="171450" indent="-171450">
              <a:buFontTx/>
              <a:buChar char="•"/>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65DC8248-687F-E841-B3C6-660986824886}" type="slidenum">
              <a:rPr lang="en-US" smtClean="0"/>
              <a:t>3</a:t>
            </a:fld>
            <a:endParaRPr lang="en-US"/>
          </a:p>
        </p:txBody>
      </p:sp>
    </p:spTree>
    <p:extLst>
      <p:ext uri="{BB962C8B-B14F-4D97-AF65-F5344CB8AC3E}">
        <p14:creationId xmlns:p14="http://schemas.microsoft.com/office/powerpoint/2010/main" val="1137615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Class approved </a:t>
            </a:r>
            <a:r>
              <a:rPr lang="en-US" baseline="0" dirty="0" smtClean="0"/>
              <a:t>to meet upper-division </a:t>
            </a:r>
            <a:r>
              <a:rPr lang="en-US" baseline="0" dirty="0" smtClean="0"/>
              <a:t>writing requirement in Spring 2015.</a:t>
            </a:r>
          </a:p>
          <a:p>
            <a:pPr marL="171450" indent="-171450">
              <a:buFontTx/>
              <a:buChar char="•"/>
            </a:pPr>
            <a:r>
              <a:rPr lang="en-US" baseline="0" dirty="0" smtClean="0"/>
              <a:t>Class description: </a:t>
            </a:r>
            <a:r>
              <a:rPr lang="en-US" sz="1200" kern="1200" dirty="0" smtClean="0">
                <a:solidFill>
                  <a:schemeClr val="tx1"/>
                </a:solidFill>
                <a:effectLst/>
                <a:latin typeface="+mn-lt"/>
                <a:ea typeface="+mn-ea"/>
                <a:cs typeface="+mn-cs"/>
              </a:rPr>
              <a:t>This class will explore the question of “Who owns culture?” through the lens of legal realities and creative conflicts.  Students will study contemporary and historical accounts of how Western society has perceived and practiced “ownership” of culture—from music to art and general literature. Currently this system of legal “ownership” is called copyright law. This class will introduce students to the basics of copyright law in the United States using real world examples of students’ own works of authorship along with uses of others’ works of authorship. </a:t>
            </a:r>
            <a:endParaRPr lang="en-US" baseline="0" dirty="0" smtClean="0"/>
          </a:p>
          <a:p>
            <a:pPr marL="457200" lvl="1" indent="0">
              <a:buFontTx/>
              <a:buNone/>
            </a:pPr>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4</a:t>
            </a:fld>
            <a:endParaRPr lang="en-US"/>
          </a:p>
        </p:txBody>
      </p:sp>
    </p:spTree>
    <p:extLst>
      <p:ext uri="{BB962C8B-B14F-4D97-AF65-F5344CB8AC3E}">
        <p14:creationId xmlns:p14="http://schemas.microsoft.com/office/powerpoint/2010/main" val="2414534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a:p>
            <a:pPr marL="0" indent="0">
              <a:buFontTx/>
              <a:buNone/>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5</a:t>
            </a:fld>
            <a:endParaRPr lang="en-US"/>
          </a:p>
        </p:txBody>
      </p:sp>
    </p:spTree>
    <p:extLst>
      <p:ext uri="{BB962C8B-B14F-4D97-AF65-F5344CB8AC3E}">
        <p14:creationId xmlns:p14="http://schemas.microsoft.com/office/powerpoint/2010/main" val="764162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DC8248-687F-E841-B3C6-660986824886}" type="slidenum">
              <a:rPr lang="en-US" smtClean="0"/>
              <a:t>7</a:t>
            </a:fld>
            <a:endParaRPr lang="en-US"/>
          </a:p>
        </p:txBody>
      </p:sp>
    </p:spTree>
    <p:extLst>
      <p:ext uri="{BB962C8B-B14F-4D97-AF65-F5344CB8AC3E}">
        <p14:creationId xmlns:p14="http://schemas.microsoft.com/office/powerpoint/2010/main" val="2669934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7</a:t>
            </a:r>
            <a:r>
              <a:rPr lang="en-US" baseline="0" dirty="0" smtClean="0"/>
              <a:t> students </a:t>
            </a:r>
            <a:r>
              <a:rPr lang="en-US" baseline="0" dirty="0" smtClean="0"/>
              <a:t>registered </a:t>
            </a:r>
            <a:r>
              <a:rPr lang="en-US" baseline="0" dirty="0" smtClean="0"/>
              <a:t>for the course; </a:t>
            </a:r>
          </a:p>
          <a:p>
            <a:pPr marL="171450" indent="-171450">
              <a:buFontTx/>
              <a:buChar char="•"/>
            </a:pPr>
            <a:r>
              <a:rPr lang="en-US" baseline="0" dirty="0" smtClean="0"/>
              <a:t>3 dropped; </a:t>
            </a:r>
          </a:p>
          <a:p>
            <a:pPr marL="171450" indent="-171450">
              <a:buFontTx/>
              <a:buChar char="•"/>
            </a:pPr>
            <a:r>
              <a:rPr lang="en-US" baseline="0" dirty="0" smtClean="0"/>
              <a:t>4 stayed on until the end</a:t>
            </a:r>
          </a:p>
          <a:p>
            <a:pPr marL="628650" lvl="1" indent="-171450">
              <a:buFontTx/>
              <a:buChar char="•"/>
            </a:pPr>
            <a:r>
              <a:rPr lang="en-US" baseline="0" dirty="0" smtClean="0"/>
              <a:t>Student’s majors were mainly in journalism and communications. </a:t>
            </a:r>
          </a:p>
        </p:txBody>
      </p:sp>
      <p:sp>
        <p:nvSpPr>
          <p:cNvPr id="4" name="Slide Number Placeholder 3"/>
          <p:cNvSpPr>
            <a:spLocks noGrp="1"/>
          </p:cNvSpPr>
          <p:nvPr>
            <p:ph type="sldNum" sz="quarter" idx="10"/>
          </p:nvPr>
        </p:nvSpPr>
        <p:spPr/>
        <p:txBody>
          <a:bodyPr/>
          <a:lstStyle/>
          <a:p>
            <a:fld id="{65DC8248-687F-E841-B3C6-660986824886}" type="slidenum">
              <a:rPr lang="en-US" smtClean="0"/>
              <a:t>8</a:t>
            </a:fld>
            <a:endParaRPr lang="en-US"/>
          </a:p>
        </p:txBody>
      </p:sp>
    </p:spTree>
    <p:extLst>
      <p:ext uri="{BB962C8B-B14F-4D97-AF65-F5344CB8AC3E}">
        <p14:creationId xmlns:p14="http://schemas.microsoft.com/office/powerpoint/2010/main" val="2442018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Students required</a:t>
            </a:r>
            <a:r>
              <a:rPr lang="en-US" baseline="0" dirty="0" smtClean="0"/>
              <a:t> to take a pre-test during the first week of class</a:t>
            </a:r>
          </a:p>
          <a:p>
            <a:pPr marL="171450" indent="-171450">
              <a:buFontTx/>
              <a:buChar char="•"/>
            </a:pPr>
            <a:r>
              <a:rPr lang="en-US" baseline="0" dirty="0" smtClean="0"/>
              <a:t>Not graded on answers but marked zero points if they didn’t take it at all</a:t>
            </a:r>
          </a:p>
          <a:p>
            <a:pPr marL="171450" indent="-171450">
              <a:buFontTx/>
              <a:buChar char="•"/>
            </a:pPr>
            <a:r>
              <a:rPr lang="en-US" baseline="0" dirty="0" smtClean="0"/>
              <a:t>Multiple choice, true/false, short answer</a:t>
            </a:r>
          </a:p>
          <a:p>
            <a:pPr marL="171450" indent="-171450">
              <a:buFontTx/>
              <a:buChar char="•"/>
            </a:pPr>
            <a:r>
              <a:rPr lang="en-US" baseline="0" dirty="0" smtClean="0"/>
              <a:t>Questions ranged in difficulty</a:t>
            </a:r>
          </a:p>
          <a:p>
            <a:pPr marL="628650" lvl="1" indent="-171450">
              <a:buFontTx/>
              <a:buChar char="•"/>
            </a:pPr>
            <a:r>
              <a:rPr lang="en-US" baseline="0" dirty="0" smtClean="0"/>
              <a:t>plagiarism v. infringement, </a:t>
            </a:r>
          </a:p>
          <a:p>
            <a:pPr marL="628650" lvl="1" indent="-171450">
              <a:buFontTx/>
              <a:buChar char="•"/>
            </a:pPr>
            <a:r>
              <a:rPr lang="en-US" baseline="0" dirty="0" smtClean="0"/>
              <a:t>fair use, </a:t>
            </a:r>
          </a:p>
          <a:p>
            <a:pPr marL="628650" lvl="1" indent="-171450">
              <a:buFontTx/>
              <a:buChar char="•"/>
            </a:pPr>
            <a:r>
              <a:rPr lang="en-US" baseline="0" dirty="0" smtClean="0"/>
              <a:t>Copyright duration– what is in the public domain?</a:t>
            </a:r>
          </a:p>
          <a:p>
            <a:pPr marL="171450" indent="-171450">
              <a:buFontTx/>
              <a:buChar char="•"/>
            </a:pPr>
            <a:r>
              <a:rPr lang="en-US" baseline="0" dirty="0" smtClean="0"/>
              <a:t>Results:</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dirty="0" smtClean="0"/>
              <a:t>Highest grade was 44 percent correct.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dirty="0" smtClean="0"/>
              <a:t>Lowest was 20 percent.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dirty="0" smtClean="0"/>
              <a:t>Average was 38 percent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dirty="0" smtClean="0"/>
              <a:t>All</a:t>
            </a:r>
            <a:r>
              <a:rPr lang="en-US" sz="1200" baseline="0" dirty="0" smtClean="0"/>
              <a:t> four students got the following questions incorrect: </a:t>
            </a:r>
          </a:p>
          <a:p>
            <a:pPr marL="1085850" marR="0" lvl="2"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“Which of the following works are copyrighted?” and </a:t>
            </a:r>
          </a:p>
          <a:p>
            <a:pPr marL="1085850" marR="0" lvl="2"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“What was the historical and geographical origin of American Copyright law.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3 out of 4 students got the following questions correct:</a:t>
            </a:r>
          </a:p>
          <a:p>
            <a:pPr marL="1085850" marR="0" lvl="2"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Question about Section 110 (1) and whether or not a license was needed to show a film in a classroom setting.</a:t>
            </a:r>
          </a:p>
          <a:p>
            <a:pPr marL="1085850" marR="0" lvl="2"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Question about how copyright infringement and plagiarism are separate but related concepts– the </a:t>
            </a:r>
            <a:r>
              <a:rPr lang="en-US" sz="1200" baseline="0" dirty="0" err="1" smtClean="0"/>
              <a:t>Silmarillion</a:t>
            </a:r>
            <a:r>
              <a:rPr lang="en-US" sz="1200" baseline="0" dirty="0" smtClean="0"/>
              <a:t> question.  </a:t>
            </a:r>
            <a:endParaRPr lang="en-US" sz="1200" dirty="0" smtClean="0"/>
          </a:p>
          <a:p>
            <a:pPr marL="628650" lvl="1"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65DC8248-687F-E841-B3C6-660986824886}" type="slidenum">
              <a:rPr lang="en-US" smtClean="0"/>
              <a:t>9</a:t>
            </a:fld>
            <a:endParaRPr lang="en-US"/>
          </a:p>
        </p:txBody>
      </p:sp>
    </p:spTree>
    <p:extLst>
      <p:ext uri="{BB962C8B-B14F-4D97-AF65-F5344CB8AC3E}">
        <p14:creationId xmlns:p14="http://schemas.microsoft.com/office/powerpoint/2010/main" val="3204477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Students assigned readings and other content and asked to discuss them online.   </a:t>
            </a:r>
          </a:p>
          <a:p>
            <a:pPr marL="171450" indent="-171450">
              <a:buFontTx/>
              <a:buChar char="•"/>
            </a:pPr>
            <a:r>
              <a:rPr lang="en-US" baseline="0" dirty="0" smtClean="0"/>
              <a:t>Rubric used for assessing answers and participation from Northern Arizona University: </a:t>
            </a:r>
            <a:r>
              <a:rPr lang="en-US" sz="1200" u="sng" kern="1200" dirty="0" smtClean="0">
                <a:solidFill>
                  <a:schemeClr val="tx1"/>
                </a:solidFill>
                <a:effectLst/>
                <a:latin typeface="+mn-lt"/>
                <a:ea typeface="+mn-ea"/>
                <a:cs typeface="+mn-cs"/>
                <a:hlinkClick r:id="rId3"/>
              </a:rPr>
              <a:t>borrowed from Northern Arizona University’s Instructor-Facilitated Online Discussion Participation Rubric</a:t>
            </a:r>
            <a:endParaRPr lang="en-US" sz="1200" u="sng"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smtClean="0"/>
              <a:t>Main</a:t>
            </a:r>
            <a:r>
              <a:rPr lang="en-US" baseline="0" dirty="0" smtClean="0"/>
              <a:t> lesson learned: </a:t>
            </a:r>
            <a:r>
              <a:rPr lang="en-US" dirty="0" smtClean="0"/>
              <a:t>students did</a:t>
            </a:r>
            <a:r>
              <a:rPr lang="en-US" baseline="0" dirty="0" smtClean="0"/>
              <a:t> not like discussion forums one bit.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Were successful for me as a CIP Lv. 1 Cert. student</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Students often would not participate in the forums.</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Shifted planned discussion topics to essays instead.   </a:t>
            </a:r>
            <a:endParaRPr lang="en-US" dirty="0" smtClean="0"/>
          </a:p>
          <a:p>
            <a:pPr marL="171450" indent="-171450">
              <a:buFontTx/>
              <a:buChar char="•"/>
            </a:pPr>
            <a:r>
              <a:rPr lang="en-US" dirty="0" smtClean="0">
                <a:effectLst/>
              </a:rPr>
              <a:t>One particular topic</a:t>
            </a:r>
            <a:r>
              <a:rPr lang="en-US" baseline="0" dirty="0" smtClean="0">
                <a:effectLst/>
              </a:rPr>
              <a:t> generated more discussion than the others– listed here.</a:t>
            </a:r>
          </a:p>
          <a:p>
            <a:pPr marL="628650" lvl="1" indent="-171450">
              <a:buFontTx/>
              <a:buChar char="•"/>
            </a:pPr>
            <a:r>
              <a:rPr lang="en-US" baseline="0" dirty="0" smtClean="0">
                <a:effectLst/>
              </a:rPr>
              <a:t>Students asked the following question: </a:t>
            </a:r>
            <a:r>
              <a:rPr lang="en-US" dirty="0" smtClean="0">
                <a:effectLst/>
              </a:rPr>
              <a:t> </a:t>
            </a:r>
            <a:r>
              <a:rPr lang="en-US" baseline="0" dirty="0" smtClean="0"/>
              <a:t> </a:t>
            </a:r>
          </a:p>
          <a:p>
            <a:r>
              <a:rPr lang="en-US" sz="1200" b="0" i="0" u="none" strike="noStrike" kern="1200" baseline="0" dirty="0" smtClean="0">
                <a:solidFill>
                  <a:schemeClr val="tx1"/>
                </a:solidFill>
                <a:latin typeface="+mn-lt"/>
                <a:ea typeface="+mn-ea"/>
                <a:cs typeface="+mn-cs"/>
              </a:rPr>
              <a:t>	Music and copyright infringement seem to go hand-in-hand with respect to the music</a:t>
            </a:r>
          </a:p>
          <a:p>
            <a:r>
              <a:rPr lang="en-US" sz="1200" b="0" i="0" u="none" strike="noStrike" kern="1200" baseline="0" dirty="0" smtClean="0">
                <a:solidFill>
                  <a:schemeClr val="tx1"/>
                </a:solidFill>
                <a:latin typeface="+mn-lt"/>
                <a:ea typeface="+mn-ea"/>
                <a:cs typeface="+mn-cs"/>
              </a:rPr>
              <a:t>	industry. In this particular discussion, please address the following question: When</a:t>
            </a:r>
          </a:p>
          <a:p>
            <a:r>
              <a:rPr lang="en-US" sz="1200" b="0" i="0" u="none" strike="noStrike" kern="1200" baseline="0" dirty="0" smtClean="0">
                <a:solidFill>
                  <a:schemeClr val="tx1"/>
                </a:solidFill>
                <a:latin typeface="+mn-lt"/>
                <a:ea typeface="+mn-ea"/>
                <a:cs typeface="+mn-cs"/>
              </a:rPr>
              <a:t>	comparing the Robin </a:t>
            </a:r>
            <a:r>
              <a:rPr lang="en-US" sz="1200" b="0" i="0" u="none" strike="noStrike" kern="1200" baseline="0" dirty="0" err="1" smtClean="0">
                <a:solidFill>
                  <a:schemeClr val="tx1"/>
                </a:solidFill>
                <a:latin typeface="+mn-lt"/>
                <a:ea typeface="+mn-ea"/>
                <a:cs typeface="+mn-cs"/>
              </a:rPr>
              <a:t>Thicke</a:t>
            </a:r>
            <a:r>
              <a:rPr lang="en-US" sz="1200" b="0" i="0" u="none" strike="noStrike" kern="1200" baseline="0" dirty="0" smtClean="0">
                <a:solidFill>
                  <a:schemeClr val="tx1"/>
                </a:solidFill>
                <a:latin typeface="+mn-lt"/>
                <a:ea typeface="+mn-ea"/>
                <a:cs typeface="+mn-cs"/>
              </a:rPr>
              <a:t> v. Marvin Gaye case and the </a:t>
            </a:r>
            <a:r>
              <a:rPr lang="en-US" sz="1200" b="0" i="0" u="none" strike="noStrike" kern="1200" baseline="0" dirty="0" err="1" smtClean="0">
                <a:solidFill>
                  <a:schemeClr val="tx1"/>
                </a:solidFill>
                <a:latin typeface="+mn-lt"/>
                <a:ea typeface="+mn-ea"/>
                <a:cs typeface="+mn-cs"/>
              </a:rPr>
              <a:t>Jammie</a:t>
            </a:r>
            <a:r>
              <a:rPr lang="en-US" sz="1200" b="0" i="0" u="none" strike="noStrike" kern="1200" baseline="0" dirty="0" smtClean="0">
                <a:solidFill>
                  <a:schemeClr val="tx1"/>
                </a:solidFill>
                <a:latin typeface="+mn-lt"/>
                <a:ea typeface="+mn-ea"/>
                <a:cs typeface="+mn-cs"/>
              </a:rPr>
              <a:t> Thomas-</a:t>
            </a:r>
            <a:r>
              <a:rPr lang="en-US" sz="1200" b="0" i="0" u="none" strike="noStrike" kern="1200" baseline="0" dirty="0" err="1" smtClean="0">
                <a:solidFill>
                  <a:schemeClr val="tx1"/>
                </a:solidFill>
                <a:latin typeface="+mn-lt"/>
                <a:ea typeface="+mn-ea"/>
                <a:cs typeface="+mn-cs"/>
              </a:rPr>
              <a:t>Rasset</a:t>
            </a:r>
            <a:r>
              <a:rPr lang="en-US" sz="1200" b="0" i="0" u="none" strike="noStrike" kern="1200" baseline="0" dirty="0" smtClean="0">
                <a:solidFill>
                  <a:schemeClr val="tx1"/>
                </a:solidFill>
                <a:latin typeface="+mn-lt"/>
                <a:ea typeface="+mn-ea"/>
                <a:cs typeface="+mn-cs"/>
              </a:rPr>
              <a:t> v.</a:t>
            </a:r>
          </a:p>
          <a:p>
            <a:r>
              <a:rPr lang="en-US" sz="1200" b="0" i="0" u="none" strike="noStrike" kern="1200" baseline="0" dirty="0" smtClean="0">
                <a:solidFill>
                  <a:schemeClr val="tx1"/>
                </a:solidFill>
                <a:latin typeface="+mn-lt"/>
                <a:ea typeface="+mn-ea"/>
                <a:cs typeface="+mn-cs"/>
              </a:rPr>
              <a:t>	Capitol Records case, which one presented a more clear case of copyright</a:t>
            </a:r>
          </a:p>
          <a:p>
            <a:r>
              <a:rPr lang="en-US" sz="1200" b="0" i="0" u="none" strike="noStrike" kern="1200" baseline="0" dirty="0" smtClean="0">
                <a:solidFill>
                  <a:schemeClr val="tx1"/>
                </a:solidFill>
                <a:latin typeface="+mn-lt"/>
                <a:ea typeface="+mn-ea"/>
                <a:cs typeface="+mn-cs"/>
              </a:rPr>
              <a:t>	infringement? In your humble non-lawyers' opinions, were the outcomes of each case</a:t>
            </a:r>
          </a:p>
          <a:p>
            <a:r>
              <a:rPr lang="en-US" sz="1200" b="0" i="0" u="none" strike="noStrike" kern="1200" baseline="0" dirty="0" smtClean="0">
                <a:solidFill>
                  <a:schemeClr val="tx1"/>
                </a:solidFill>
                <a:latin typeface="+mn-lt"/>
                <a:ea typeface="+mn-ea"/>
                <a:cs typeface="+mn-cs"/>
              </a:rPr>
              <a:t>	fair or, in other words, did the punishment fit the crimes?</a:t>
            </a:r>
          </a:p>
          <a:p>
            <a:r>
              <a:rPr lang="en-US" sz="1200" b="0" i="0" u="none" strike="noStrike" kern="1200" baseline="0" dirty="0" smtClean="0">
                <a:solidFill>
                  <a:schemeClr val="tx1"/>
                </a:solidFill>
                <a:latin typeface="+mn-lt"/>
                <a:ea typeface="+mn-ea"/>
                <a:cs typeface="+mn-cs"/>
              </a:rPr>
              <a:t>	* We had not gotten to fair use in the class yet.  </a:t>
            </a:r>
          </a:p>
          <a:p>
            <a:r>
              <a:rPr lang="en-US" sz="1200" b="0" i="0" u="none" strike="noStrike" kern="1200" baseline="0" dirty="0" smtClean="0">
                <a:solidFill>
                  <a:schemeClr val="tx1"/>
                </a:solidFill>
                <a:latin typeface="+mn-lt"/>
                <a:ea typeface="+mn-ea"/>
                <a:cs typeface="+mn-cs"/>
              </a:rPr>
              <a:t>		* Responses: </a:t>
            </a:r>
          </a:p>
          <a:p>
            <a:r>
              <a:rPr lang="en-US" sz="1200" b="0" i="0" u="none" strike="noStrike" kern="1200" baseline="0" dirty="0" smtClean="0">
                <a:solidFill>
                  <a:schemeClr val="tx1"/>
                </a:solidFill>
                <a:latin typeface="+mn-lt"/>
                <a:ea typeface="+mn-ea"/>
                <a:cs typeface="+mn-cs"/>
              </a:rPr>
              <a:t>			- One student believed strongly that Robin </a:t>
            </a:r>
            <a:r>
              <a:rPr lang="en-US" sz="1200" b="0" i="0" u="none" strike="noStrike" kern="1200" baseline="0" dirty="0" err="1" smtClean="0">
                <a:solidFill>
                  <a:schemeClr val="tx1"/>
                </a:solidFill>
                <a:latin typeface="+mn-lt"/>
                <a:ea typeface="+mn-ea"/>
                <a:cs typeface="+mn-cs"/>
              </a:rPr>
              <a:t>Thicke</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Pharrell</a:t>
            </a:r>
            <a:r>
              <a:rPr lang="en-US" sz="1200" b="0" i="0" u="none" strike="noStrike" kern="1200" baseline="0" dirty="0" smtClean="0">
                <a:solidFill>
                  <a:schemeClr val="tx1"/>
                </a:solidFill>
                <a:latin typeface="+mn-lt"/>
                <a:ea typeface="+mn-ea"/>
                <a:cs typeface="+mn-cs"/>
              </a:rPr>
              <a:t> presented the clearer case of copyright 				infringement because they explicitly Marvin Gaye’s influence; “Blurred Lines” and “Got to Give It Up” sounded too 			similar to them.  </a:t>
            </a:r>
          </a:p>
          <a:p>
            <a:r>
              <a:rPr lang="en-US" sz="1200" b="0" i="0" u="none" strike="noStrike" kern="1200" baseline="0" dirty="0" smtClean="0">
                <a:solidFill>
                  <a:schemeClr val="tx1"/>
                </a:solidFill>
                <a:latin typeface="+mn-lt"/>
                <a:ea typeface="+mn-ea"/>
                <a:cs typeface="+mn-cs"/>
              </a:rPr>
              <a:t>			- Other students did not agree that Robin </a:t>
            </a:r>
            <a:r>
              <a:rPr lang="en-US" sz="1200" b="0" i="0" u="none" strike="noStrike" kern="1200" baseline="0" dirty="0" err="1" smtClean="0">
                <a:solidFill>
                  <a:schemeClr val="tx1"/>
                </a:solidFill>
                <a:latin typeface="+mn-lt"/>
                <a:ea typeface="+mn-ea"/>
                <a:cs typeface="+mn-cs"/>
              </a:rPr>
              <a:t>Thicke</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Pharrell</a:t>
            </a:r>
            <a:r>
              <a:rPr lang="en-US" sz="1200" b="0" i="0" u="none" strike="noStrike" kern="1200" baseline="0" dirty="0" smtClean="0">
                <a:solidFill>
                  <a:schemeClr val="tx1"/>
                </a:solidFill>
                <a:latin typeface="+mn-lt"/>
                <a:ea typeface="+mn-ea"/>
                <a:cs typeface="+mn-cs"/>
              </a:rPr>
              <a:t> were guilty of copyright infringement; even though 			Blurred Lines and Got to Give It Up were similar, it was because the latter was nodding to the genre of the former. </a:t>
            </a:r>
          </a:p>
          <a:p>
            <a:r>
              <a:rPr lang="en-US" sz="1200" b="0" i="0" u="none" strike="noStrike" kern="1200" baseline="0" dirty="0" smtClean="0">
                <a:solidFill>
                  <a:schemeClr val="tx1"/>
                </a:solidFill>
                <a:latin typeface="+mn-lt"/>
                <a:ea typeface="+mn-ea"/>
                <a:cs typeface="+mn-cs"/>
              </a:rPr>
              <a:t>			- Within this particular discussion we also talked about jury instructions with only being able to decide the case 			based on the comparison of the lead sheets of 	both songs as well as musicologist testimony.  </a:t>
            </a:r>
          </a:p>
          <a:p>
            <a:r>
              <a:rPr lang="en-US" sz="1200" b="0" i="0" u="none" strike="noStrike" kern="1200" baseline="0" dirty="0" smtClean="0">
                <a:solidFill>
                  <a:schemeClr val="tx1"/>
                </a:solidFill>
                <a:latin typeface="+mn-lt"/>
                <a:ea typeface="+mn-ea"/>
                <a:cs typeface="+mn-cs"/>
              </a:rPr>
              <a:t>			- Also Robin </a:t>
            </a:r>
            <a:r>
              <a:rPr lang="en-US" sz="1200" b="0" i="0" u="none" strike="noStrike" kern="1200" baseline="0" dirty="0" err="1" smtClean="0">
                <a:solidFill>
                  <a:schemeClr val="tx1"/>
                </a:solidFill>
                <a:latin typeface="+mn-lt"/>
                <a:ea typeface="+mn-ea"/>
                <a:cs typeface="+mn-cs"/>
              </a:rPr>
              <a:t>Thicke’s</a:t>
            </a:r>
            <a:r>
              <a:rPr lang="en-US" sz="1200" b="0" i="0" u="none" strike="noStrike" kern="1200" baseline="0" dirty="0" smtClean="0">
                <a:solidFill>
                  <a:schemeClr val="tx1"/>
                </a:solidFill>
                <a:latin typeface="+mn-lt"/>
                <a:ea typeface="+mn-ea"/>
                <a:cs typeface="+mn-cs"/>
              </a:rPr>
              <a:t> colorful deposition describing his state of intoxication may have been an influential factor in 			the jury’s decision-making process.   </a:t>
            </a:r>
            <a:endParaRPr lang="en-US" dirty="0" smtClean="0"/>
          </a:p>
        </p:txBody>
      </p:sp>
      <p:sp>
        <p:nvSpPr>
          <p:cNvPr id="4" name="Slide Number Placeholder 3"/>
          <p:cNvSpPr>
            <a:spLocks noGrp="1"/>
          </p:cNvSpPr>
          <p:nvPr>
            <p:ph type="sldNum" sz="quarter" idx="10"/>
          </p:nvPr>
        </p:nvSpPr>
        <p:spPr/>
        <p:txBody>
          <a:bodyPr/>
          <a:lstStyle/>
          <a:p>
            <a:fld id="{65DC8248-687F-E841-B3C6-660986824886}" type="slidenum">
              <a:rPr lang="en-US" smtClean="0"/>
              <a:t>10</a:t>
            </a:fld>
            <a:endParaRPr lang="en-US"/>
          </a:p>
        </p:txBody>
      </p:sp>
    </p:spTree>
    <p:extLst>
      <p:ext uri="{BB962C8B-B14F-4D97-AF65-F5344CB8AC3E}">
        <p14:creationId xmlns:p14="http://schemas.microsoft.com/office/powerpoint/2010/main" val="719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6/6/16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6/6/16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6/6/16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6/6/16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6/6/16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6/6/16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6/6/16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6/6/16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6/6/16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6/6/16</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Copyright For Undergraduates:</a:t>
            </a:r>
            <a:endParaRPr lang="en-US" dirty="0"/>
          </a:p>
        </p:txBody>
      </p:sp>
      <p:sp>
        <p:nvSpPr>
          <p:cNvPr id="3" name="Subtitle 2"/>
          <p:cNvSpPr>
            <a:spLocks noGrp="1"/>
          </p:cNvSpPr>
          <p:nvPr>
            <p:ph type="subTitle" idx="1"/>
          </p:nvPr>
        </p:nvSpPr>
        <p:spPr>
          <a:xfrm>
            <a:off x="685800" y="3352799"/>
            <a:ext cx="7772400" cy="3369815"/>
          </a:xfrm>
        </p:spPr>
        <p:txBody>
          <a:bodyPr>
            <a:normAutofit/>
          </a:bodyPr>
          <a:lstStyle/>
          <a:p>
            <a:r>
              <a:rPr lang="en-US" sz="3200" dirty="0" smtClean="0"/>
              <a:t>Lessons Learned While Teaching a Semester-Length Online Course</a:t>
            </a:r>
          </a:p>
          <a:p>
            <a:endParaRPr lang="en-US" sz="2400" dirty="0"/>
          </a:p>
          <a:p>
            <a:r>
              <a:rPr lang="en-US" dirty="0" smtClean="0"/>
              <a:t>Tammy Ravas</a:t>
            </a:r>
          </a:p>
          <a:p>
            <a:r>
              <a:rPr lang="en-US" dirty="0" smtClean="0"/>
              <a:t>UCCS Kraemer Copyright Conference</a:t>
            </a:r>
          </a:p>
          <a:p>
            <a:r>
              <a:rPr lang="en-US" dirty="0" smtClean="0"/>
              <a:t>June 7, 2016 </a:t>
            </a:r>
          </a:p>
          <a:p>
            <a:r>
              <a:rPr lang="en-US" dirty="0" smtClean="0"/>
              <a:t>Colorado Springs, CO</a:t>
            </a:r>
          </a:p>
          <a:p>
            <a:endParaRPr lang="en-US" dirty="0"/>
          </a:p>
        </p:txBody>
      </p:sp>
    </p:spTree>
    <p:extLst>
      <p:ext uri="{BB962C8B-B14F-4D97-AF65-F5344CB8AC3E}">
        <p14:creationId xmlns:p14="http://schemas.microsoft.com/office/powerpoint/2010/main" val="11056271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Selected discussion forum topic:</a:t>
            </a:r>
            <a:endParaRPr lang="en-US" dirty="0"/>
          </a:p>
        </p:txBody>
      </p:sp>
      <p:sp>
        <p:nvSpPr>
          <p:cNvPr id="3" name="Content Placeholder 2"/>
          <p:cNvSpPr>
            <a:spLocks noGrp="1"/>
          </p:cNvSpPr>
          <p:nvPr>
            <p:ph idx="1"/>
          </p:nvPr>
        </p:nvSpPr>
        <p:spPr/>
        <p:txBody>
          <a:bodyPr>
            <a:normAutofit/>
          </a:bodyPr>
          <a:lstStyle/>
          <a:p>
            <a:pPr>
              <a:buFontTx/>
              <a:buChar char="•"/>
            </a:pPr>
            <a:r>
              <a:rPr lang="en-US" sz="3200" dirty="0" smtClean="0"/>
              <a:t>Comparison of infringement findings with two cases:</a:t>
            </a:r>
          </a:p>
          <a:p>
            <a:pPr lvl="1">
              <a:buFontTx/>
              <a:buChar char="•"/>
            </a:pPr>
            <a:r>
              <a:rPr lang="en-US" sz="3000" dirty="0" smtClean="0"/>
              <a:t>Robin </a:t>
            </a:r>
            <a:r>
              <a:rPr lang="en-US" sz="3000" dirty="0" err="1" smtClean="0"/>
              <a:t>Thicke</a:t>
            </a:r>
            <a:r>
              <a:rPr lang="en-US" sz="3000" dirty="0" smtClean="0"/>
              <a:t> v Marvin Gaye Estate</a:t>
            </a:r>
          </a:p>
          <a:p>
            <a:pPr lvl="1">
              <a:buFontTx/>
              <a:buChar char="•"/>
            </a:pPr>
            <a:r>
              <a:rPr lang="en-US" sz="3000" dirty="0" smtClean="0"/>
              <a:t>Capitol Records v </a:t>
            </a:r>
            <a:r>
              <a:rPr lang="en-US" sz="3000" dirty="0" err="1" smtClean="0"/>
              <a:t>Jammie</a:t>
            </a:r>
            <a:r>
              <a:rPr lang="en-US" sz="3000" dirty="0" smtClean="0"/>
              <a:t> Thomas-</a:t>
            </a:r>
            <a:r>
              <a:rPr lang="en-US" sz="3000" dirty="0" err="1" smtClean="0"/>
              <a:t>Rasset</a:t>
            </a:r>
            <a:endParaRPr lang="en-US" sz="3000" dirty="0" smtClean="0"/>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39265099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essay topics</a:t>
            </a:r>
            <a:endParaRPr lang="en-US" dirty="0"/>
          </a:p>
        </p:txBody>
      </p:sp>
      <p:sp>
        <p:nvSpPr>
          <p:cNvPr id="3" name="Content Placeholder 2"/>
          <p:cNvSpPr>
            <a:spLocks noGrp="1"/>
          </p:cNvSpPr>
          <p:nvPr>
            <p:ph idx="1"/>
          </p:nvPr>
        </p:nvSpPr>
        <p:spPr/>
        <p:txBody>
          <a:bodyPr/>
          <a:lstStyle/>
          <a:p>
            <a:r>
              <a:rPr lang="en-US" sz="3200" dirty="0" smtClean="0"/>
              <a:t>History of copyright</a:t>
            </a:r>
          </a:p>
          <a:p>
            <a:r>
              <a:rPr lang="en-US" sz="3200" dirty="0" smtClean="0"/>
              <a:t>Fair use</a:t>
            </a:r>
          </a:p>
          <a:p>
            <a:endParaRPr lang="en-US" dirty="0"/>
          </a:p>
        </p:txBody>
      </p:sp>
    </p:spTree>
    <p:extLst>
      <p:ext uri="{BB962C8B-B14F-4D97-AF65-F5344CB8AC3E}">
        <p14:creationId xmlns:p14="http://schemas.microsoft.com/office/powerpoint/2010/main" val="27601759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Annotated bibliography and final paper</a:t>
            </a:r>
            <a:endParaRPr lang="en-US" dirty="0"/>
          </a:p>
        </p:txBody>
      </p:sp>
      <p:sp>
        <p:nvSpPr>
          <p:cNvPr id="3" name="Content Placeholder 2"/>
          <p:cNvSpPr>
            <a:spLocks noGrp="1"/>
          </p:cNvSpPr>
          <p:nvPr>
            <p:ph idx="1"/>
          </p:nvPr>
        </p:nvSpPr>
        <p:spPr/>
        <p:txBody>
          <a:bodyPr>
            <a:normAutofit/>
          </a:bodyPr>
          <a:lstStyle/>
          <a:p>
            <a:r>
              <a:rPr lang="en-US" sz="3200" dirty="0" smtClean="0"/>
              <a:t>Students chose topic early by the fourth week of class</a:t>
            </a:r>
          </a:p>
          <a:p>
            <a:r>
              <a:rPr lang="en-US" sz="3200" dirty="0" smtClean="0"/>
              <a:t>Annotated bibliography due at midterms</a:t>
            </a:r>
          </a:p>
          <a:p>
            <a:r>
              <a:rPr lang="en-US" sz="3200" dirty="0" smtClean="0"/>
              <a:t>Revisions and progress reports</a:t>
            </a:r>
          </a:p>
          <a:p>
            <a:r>
              <a:rPr lang="en-US" sz="3200" dirty="0" smtClean="0"/>
              <a:t>Final paper</a:t>
            </a:r>
            <a:endParaRPr lang="en-US" sz="3200" dirty="0"/>
          </a:p>
        </p:txBody>
      </p:sp>
    </p:spTree>
    <p:extLst>
      <p:ext uri="{BB962C8B-B14F-4D97-AF65-F5344CB8AC3E}">
        <p14:creationId xmlns:p14="http://schemas.microsoft.com/office/powerpoint/2010/main" val="21768303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a:t>
            </a:r>
            <a:endParaRPr lang="en-US" dirty="0"/>
          </a:p>
        </p:txBody>
      </p:sp>
      <p:sp>
        <p:nvSpPr>
          <p:cNvPr id="3" name="Content Placeholder 2"/>
          <p:cNvSpPr>
            <a:spLocks noGrp="1"/>
          </p:cNvSpPr>
          <p:nvPr>
            <p:ph idx="1"/>
          </p:nvPr>
        </p:nvSpPr>
        <p:spPr/>
        <p:txBody>
          <a:bodyPr/>
          <a:lstStyle/>
          <a:p>
            <a:r>
              <a:rPr lang="en-US" sz="3200" dirty="0" smtClean="0"/>
              <a:t>24 questions</a:t>
            </a:r>
          </a:p>
          <a:p>
            <a:r>
              <a:rPr lang="en-US" sz="3200" dirty="0" smtClean="0"/>
              <a:t>Questions were similar to those given in pre-test</a:t>
            </a:r>
          </a:p>
          <a:p>
            <a:r>
              <a:rPr lang="en-US" sz="3200" dirty="0" smtClean="0"/>
              <a:t>Some questions were recycled from mini-quizzes. </a:t>
            </a:r>
          </a:p>
          <a:p>
            <a:r>
              <a:rPr lang="en-US" sz="3200" dirty="0" smtClean="0"/>
              <a:t>Results  </a:t>
            </a:r>
          </a:p>
          <a:p>
            <a:endParaRPr lang="en-US" dirty="0"/>
          </a:p>
        </p:txBody>
      </p:sp>
    </p:spTree>
    <p:extLst>
      <p:ext uri="{BB962C8B-B14F-4D97-AF65-F5344CB8AC3E}">
        <p14:creationId xmlns:p14="http://schemas.microsoft.com/office/powerpoint/2010/main" val="16052685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I’d do differently: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689015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9248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8726"/>
            <a:ext cx="7550103" cy="792318"/>
          </a:xfrm>
        </p:spPr>
        <p:txBody>
          <a:bodyPr/>
          <a:lstStyle/>
          <a:p>
            <a:r>
              <a:rPr lang="en-US" dirty="0" smtClean="0"/>
              <a:t>Planning:</a:t>
            </a:r>
            <a:endParaRPr lang="en-US" dirty="0"/>
          </a:p>
        </p:txBody>
      </p:sp>
      <p:sp>
        <p:nvSpPr>
          <p:cNvPr id="3" name="Text Placeholder 2"/>
          <p:cNvSpPr>
            <a:spLocks noGrp="1"/>
          </p:cNvSpPr>
          <p:nvPr>
            <p:ph type="body" idx="1"/>
          </p:nvPr>
        </p:nvSpPr>
        <p:spPr>
          <a:xfrm>
            <a:off x="685800" y="971045"/>
            <a:ext cx="7770813" cy="5711110"/>
          </a:xfrm>
        </p:spPr>
        <p:txBody>
          <a:bodyPr>
            <a:normAutofit lnSpcReduction="10000"/>
          </a:bodyPr>
          <a:lstStyle/>
          <a:p>
            <a:pPr algn="l"/>
            <a:r>
              <a:rPr lang="en-US" sz="2800" dirty="0" smtClean="0"/>
              <a:t>Web tutorials and guides:</a:t>
            </a:r>
          </a:p>
          <a:p>
            <a:pPr algn="l"/>
            <a:r>
              <a:rPr lang="en-US" sz="2800" dirty="0"/>
              <a:t>	</a:t>
            </a:r>
            <a:r>
              <a:rPr lang="en-US" sz="2800" dirty="0" smtClean="0"/>
              <a:t>* Stanford University Libraries </a:t>
            </a:r>
            <a:r>
              <a:rPr lang="en-US" sz="2800" dirty="0"/>
              <a:t>	</a:t>
            </a:r>
            <a:endParaRPr lang="en-US" sz="2800" dirty="0" smtClean="0"/>
          </a:p>
          <a:p>
            <a:pPr algn="l"/>
            <a:r>
              <a:rPr lang="en-US" sz="2800" dirty="0"/>
              <a:t>	</a:t>
            </a:r>
            <a:r>
              <a:rPr lang="en-US" sz="2800" dirty="0" smtClean="0"/>
              <a:t>* Columbia University Libraries</a:t>
            </a:r>
          </a:p>
          <a:p>
            <a:pPr algn="l"/>
            <a:r>
              <a:rPr lang="en-US" sz="2800" dirty="0"/>
              <a:t>	</a:t>
            </a:r>
            <a:r>
              <a:rPr lang="en-US" sz="2800" dirty="0" smtClean="0"/>
              <a:t>* Brigham Young University’s Copyright 	Licensing Office</a:t>
            </a:r>
          </a:p>
          <a:p>
            <a:pPr algn="l"/>
            <a:r>
              <a:rPr lang="en-US" sz="2800" dirty="0"/>
              <a:t>	</a:t>
            </a:r>
            <a:r>
              <a:rPr lang="en-US" sz="2800" dirty="0" smtClean="0"/>
              <a:t>* Oakland University </a:t>
            </a:r>
            <a:r>
              <a:rPr lang="en-US" sz="2800" dirty="0" err="1" smtClean="0"/>
              <a:t>Kresge</a:t>
            </a:r>
            <a:r>
              <a:rPr lang="en-US" sz="2800" dirty="0" smtClean="0"/>
              <a:t> Library</a:t>
            </a:r>
          </a:p>
          <a:p>
            <a:pPr algn="l"/>
            <a:r>
              <a:rPr lang="en-US" sz="2800" dirty="0" smtClean="0"/>
              <a:t>Texts:</a:t>
            </a:r>
          </a:p>
          <a:p>
            <a:pPr algn="l"/>
            <a:r>
              <a:rPr lang="en-US" sz="2800" dirty="0" smtClean="0"/>
              <a:t>	* Carrie Russell</a:t>
            </a:r>
          </a:p>
          <a:p>
            <a:pPr algn="l"/>
            <a:r>
              <a:rPr lang="en-US" sz="2800" dirty="0"/>
              <a:t>	</a:t>
            </a:r>
            <a:r>
              <a:rPr lang="en-US" sz="2800" dirty="0" smtClean="0"/>
              <a:t>* Kenneth Crews</a:t>
            </a:r>
          </a:p>
          <a:p>
            <a:pPr algn="l"/>
            <a:r>
              <a:rPr lang="en-US" sz="2800" dirty="0" smtClean="0"/>
              <a:t>Courses directed at librarians, educators, and academic professionals:</a:t>
            </a:r>
          </a:p>
          <a:p>
            <a:pPr algn="l"/>
            <a:r>
              <a:rPr lang="en-US" sz="2800" dirty="0" smtClean="0"/>
              <a:t>ACRL Information Literacy standards and framework:</a:t>
            </a:r>
          </a:p>
          <a:p>
            <a:pPr algn="l"/>
            <a:endParaRPr lang="en-US" sz="2800" dirty="0" smtClean="0"/>
          </a:p>
          <a:p>
            <a:pPr algn="l"/>
            <a:endParaRPr lang="en-US" sz="2800" dirty="0"/>
          </a:p>
        </p:txBody>
      </p:sp>
      <p:sp>
        <p:nvSpPr>
          <p:cNvPr id="7" name="TextBox 6"/>
          <p:cNvSpPr txBox="1"/>
          <p:nvPr/>
        </p:nvSpPr>
        <p:spPr>
          <a:xfrm>
            <a:off x="4314044" y="356672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765153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4081"/>
            <a:ext cx="7770813" cy="746075"/>
          </a:xfrm>
        </p:spPr>
        <p:txBody>
          <a:bodyPr/>
          <a:lstStyle/>
          <a:p>
            <a:r>
              <a:rPr lang="en-US" dirty="0" smtClean="0"/>
              <a:t>Credit courses:</a:t>
            </a:r>
            <a:endParaRPr lang="en-US" dirty="0"/>
          </a:p>
        </p:txBody>
      </p:sp>
      <p:sp>
        <p:nvSpPr>
          <p:cNvPr id="3" name="Text Placeholder 2"/>
          <p:cNvSpPr>
            <a:spLocks noGrp="1"/>
          </p:cNvSpPr>
          <p:nvPr>
            <p:ph type="body" idx="1"/>
          </p:nvPr>
        </p:nvSpPr>
        <p:spPr>
          <a:xfrm>
            <a:off x="685800" y="1176457"/>
            <a:ext cx="7770813" cy="5340744"/>
          </a:xfrm>
        </p:spPr>
        <p:txBody>
          <a:bodyPr>
            <a:normAutofit/>
          </a:bodyPr>
          <a:lstStyle/>
          <a:p>
            <a:pPr marL="457200" indent="-457200" algn="l">
              <a:buFontTx/>
              <a:buChar char="•"/>
            </a:pPr>
            <a:r>
              <a:rPr lang="en-US" sz="2800" dirty="0" smtClean="0"/>
              <a:t>NYU: “Copyright, Commerce, and Culture” (MCC-1405) in Department of Media, Culture, and Communication</a:t>
            </a:r>
          </a:p>
          <a:p>
            <a:pPr marL="457200" indent="-457200" algn="l">
              <a:buFontTx/>
              <a:buChar char="•"/>
            </a:pPr>
            <a:r>
              <a:rPr lang="en-US" sz="2800" dirty="0" smtClean="0"/>
              <a:t> U. of Texas: “Music, Copyright, and Publishing (MBU 347)</a:t>
            </a:r>
          </a:p>
          <a:p>
            <a:pPr marL="457200" indent="-457200" algn="l">
              <a:buFontTx/>
              <a:buChar char="•"/>
            </a:pPr>
            <a:r>
              <a:rPr lang="en-US" sz="2800" dirty="0" smtClean="0"/>
              <a:t>Indiana State: “Copyright in the Age of Napster”</a:t>
            </a:r>
          </a:p>
          <a:p>
            <a:pPr marL="457200" indent="-457200" algn="l">
              <a:buFontTx/>
              <a:buChar char="•"/>
            </a:pPr>
            <a:r>
              <a:rPr lang="en-US" sz="2800" dirty="0" smtClean="0"/>
              <a:t>Georgia State and Jacksonville State: “Copyright with Web 2.0 Applications    </a:t>
            </a:r>
            <a:endParaRPr lang="en-US" sz="2800" dirty="0"/>
          </a:p>
        </p:txBody>
      </p:sp>
    </p:spTree>
    <p:extLst>
      <p:ext uri="{BB962C8B-B14F-4D97-AF65-F5344CB8AC3E}">
        <p14:creationId xmlns:p14="http://schemas.microsoft.com/office/powerpoint/2010/main" val="328200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Text Placeholder 2"/>
          <p:cNvSpPr>
            <a:spLocks noGrp="1"/>
          </p:cNvSpPr>
          <p:nvPr>
            <p:ph type="body" idx="1"/>
          </p:nvPr>
        </p:nvSpPr>
        <p:spPr/>
        <p:txBody>
          <a:bodyPr>
            <a:normAutofit/>
          </a:bodyPr>
          <a:lstStyle/>
          <a:p>
            <a:r>
              <a:rPr lang="en-US" sz="4000" dirty="0" smtClean="0"/>
              <a:t>Syllabus and Assignments</a:t>
            </a:r>
            <a:endParaRPr lang="en-US" sz="4000" dirty="0"/>
          </a:p>
        </p:txBody>
      </p:sp>
    </p:spTree>
    <p:extLst>
      <p:ext uri="{BB962C8B-B14F-4D97-AF65-F5344CB8AC3E}">
        <p14:creationId xmlns:p14="http://schemas.microsoft.com/office/powerpoint/2010/main" val="19979028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21023"/>
            <a:ext cx="7770813" cy="793999"/>
          </a:xfrm>
        </p:spPr>
        <p:txBody>
          <a:bodyPr>
            <a:normAutofit fontScale="90000"/>
          </a:bodyPr>
          <a:lstStyle/>
          <a:p>
            <a:r>
              <a:rPr lang="en-US" dirty="0" smtClean="0"/>
              <a:t>Units</a:t>
            </a:r>
            <a:endParaRPr lang="en-US" dirty="0"/>
          </a:p>
        </p:txBody>
      </p:sp>
      <p:sp>
        <p:nvSpPr>
          <p:cNvPr id="5" name="Content Placeholder 4"/>
          <p:cNvSpPr>
            <a:spLocks noGrp="1"/>
          </p:cNvSpPr>
          <p:nvPr>
            <p:ph sz="half" idx="1"/>
          </p:nvPr>
        </p:nvSpPr>
        <p:spPr>
          <a:xfrm>
            <a:off x="685800" y="915022"/>
            <a:ext cx="3611880" cy="5211141"/>
          </a:xfrm>
        </p:spPr>
        <p:txBody>
          <a:bodyPr>
            <a:noAutofit/>
          </a:bodyPr>
          <a:lstStyle/>
          <a:p>
            <a:r>
              <a:rPr lang="en-US" sz="2800" dirty="0" smtClean="0"/>
              <a:t>Works protected and exclusive rights</a:t>
            </a:r>
          </a:p>
          <a:p>
            <a:r>
              <a:rPr lang="en-US" sz="2800" dirty="0" smtClean="0"/>
              <a:t>History of copyright</a:t>
            </a:r>
          </a:p>
          <a:p>
            <a:r>
              <a:rPr lang="en-US" sz="2800" dirty="0" smtClean="0"/>
              <a:t>Registering works and works for hire</a:t>
            </a:r>
          </a:p>
          <a:p>
            <a:r>
              <a:rPr lang="en-US" sz="2800" dirty="0" smtClean="0"/>
              <a:t>Public domain and copyright duration</a:t>
            </a:r>
          </a:p>
          <a:p>
            <a:r>
              <a:rPr lang="en-US" sz="2800" dirty="0" smtClean="0"/>
              <a:t>Creative Commons</a:t>
            </a:r>
          </a:p>
          <a:p>
            <a:r>
              <a:rPr lang="en-US" sz="2800" dirty="0" smtClean="0"/>
              <a:t>Infringement and penalties</a:t>
            </a:r>
            <a:endParaRPr lang="en-US" sz="2800" dirty="0"/>
          </a:p>
        </p:txBody>
      </p:sp>
      <p:sp>
        <p:nvSpPr>
          <p:cNvPr id="6" name="Content Placeholder 5"/>
          <p:cNvSpPr>
            <a:spLocks noGrp="1"/>
          </p:cNvSpPr>
          <p:nvPr>
            <p:ph sz="half" idx="2"/>
          </p:nvPr>
        </p:nvSpPr>
        <p:spPr>
          <a:xfrm>
            <a:off x="4844733" y="915022"/>
            <a:ext cx="3611880" cy="5942978"/>
          </a:xfrm>
        </p:spPr>
        <p:txBody>
          <a:bodyPr>
            <a:normAutofit fontScale="92500" lnSpcReduction="20000"/>
          </a:bodyPr>
          <a:lstStyle/>
          <a:p>
            <a:r>
              <a:rPr lang="en-US" sz="3000" dirty="0" smtClean="0"/>
              <a:t>Fair use</a:t>
            </a:r>
          </a:p>
          <a:p>
            <a:r>
              <a:rPr lang="en-US" sz="3000" dirty="0" smtClean="0"/>
              <a:t>First Sale and licensed uses</a:t>
            </a:r>
          </a:p>
          <a:p>
            <a:r>
              <a:rPr lang="en-US" sz="3000" dirty="0" smtClean="0"/>
              <a:t>Section 110 (1) and (2)</a:t>
            </a:r>
          </a:p>
          <a:p>
            <a:r>
              <a:rPr lang="en-US" sz="3000" dirty="0" smtClean="0"/>
              <a:t>DMCA</a:t>
            </a:r>
          </a:p>
          <a:p>
            <a:r>
              <a:rPr lang="en-US" sz="3000" dirty="0" smtClean="0"/>
              <a:t>Getting permission and orphan works</a:t>
            </a:r>
          </a:p>
          <a:p>
            <a:r>
              <a:rPr lang="en-US" sz="3000" dirty="0" smtClean="0"/>
              <a:t>Review and discussion of cases </a:t>
            </a:r>
          </a:p>
          <a:p>
            <a:r>
              <a:rPr lang="en-US" sz="3000" dirty="0" smtClean="0"/>
              <a:t>Further educational opportunities</a:t>
            </a:r>
          </a:p>
          <a:p>
            <a:endParaRPr lang="en-US" dirty="0"/>
          </a:p>
        </p:txBody>
      </p:sp>
    </p:spTree>
    <p:extLst>
      <p:ext uri="{BB962C8B-B14F-4D97-AF65-F5344CB8AC3E}">
        <p14:creationId xmlns:p14="http://schemas.microsoft.com/office/powerpoint/2010/main" val="163513555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 highlights</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Siva </a:t>
            </a:r>
            <a:r>
              <a:rPr lang="en-US" dirty="0" err="1" smtClean="0"/>
              <a:t>Vaidyanathan</a:t>
            </a:r>
            <a:r>
              <a:rPr lang="en-US" dirty="0" smtClean="0"/>
              <a:t>, </a:t>
            </a:r>
            <a:r>
              <a:rPr lang="en-US" i="1" dirty="0" smtClean="0"/>
              <a:t>Copyright and </a:t>
            </a:r>
            <a:r>
              <a:rPr lang="en-US" i="1" dirty="0" err="1" smtClean="0"/>
              <a:t>Copywrongs</a:t>
            </a:r>
            <a:r>
              <a:rPr lang="en-US" dirty="0" smtClean="0"/>
              <a:t> (2001)</a:t>
            </a:r>
          </a:p>
          <a:p>
            <a:r>
              <a:rPr lang="en-US" dirty="0" smtClean="0"/>
              <a:t>Ronald </a:t>
            </a:r>
            <a:r>
              <a:rPr lang="en-US" dirty="0" err="1" smtClean="0"/>
              <a:t>Bettig</a:t>
            </a:r>
            <a:r>
              <a:rPr lang="en-US" dirty="0" smtClean="0"/>
              <a:t>, </a:t>
            </a:r>
            <a:r>
              <a:rPr lang="en-US" i="1" dirty="0" smtClean="0"/>
              <a:t>Copyrighting Culture</a:t>
            </a:r>
            <a:r>
              <a:rPr lang="en-US" dirty="0" smtClean="0"/>
              <a:t> (1996)</a:t>
            </a:r>
          </a:p>
          <a:p>
            <a:r>
              <a:rPr lang="en-US" dirty="0" smtClean="0"/>
              <a:t>United States Copyright Office circulars</a:t>
            </a:r>
          </a:p>
          <a:p>
            <a:r>
              <a:rPr lang="en-US" i="1" dirty="0" smtClean="0"/>
              <a:t>Copyright Criminals</a:t>
            </a:r>
            <a:r>
              <a:rPr lang="en-US" dirty="0" smtClean="0"/>
              <a:t> documentary (2009) </a:t>
            </a:r>
            <a:endParaRPr lang="en-US" i="1" dirty="0"/>
          </a:p>
        </p:txBody>
      </p:sp>
      <p:sp>
        <p:nvSpPr>
          <p:cNvPr id="4" name="Content Placeholder 3"/>
          <p:cNvSpPr>
            <a:spLocks noGrp="1"/>
          </p:cNvSpPr>
          <p:nvPr>
            <p:ph sz="half" idx="2"/>
          </p:nvPr>
        </p:nvSpPr>
        <p:spPr/>
        <p:txBody>
          <a:bodyPr>
            <a:normAutofit lnSpcReduction="10000"/>
          </a:bodyPr>
          <a:lstStyle/>
          <a:p>
            <a:r>
              <a:rPr lang="en-US" dirty="0" err="1" smtClean="0"/>
              <a:t>Aufderheide</a:t>
            </a:r>
            <a:r>
              <a:rPr lang="en-US" dirty="0" smtClean="0"/>
              <a:t> and </a:t>
            </a:r>
            <a:r>
              <a:rPr lang="en-US" dirty="0" err="1" smtClean="0"/>
              <a:t>Jaszi</a:t>
            </a:r>
            <a:r>
              <a:rPr lang="en-US" dirty="0" smtClean="0"/>
              <a:t>, </a:t>
            </a:r>
            <a:r>
              <a:rPr lang="en-US" i="1" dirty="0" smtClean="0"/>
              <a:t>Reclaiming Fair Use</a:t>
            </a:r>
            <a:r>
              <a:rPr lang="en-US" dirty="0" smtClean="0"/>
              <a:t> (2011)</a:t>
            </a:r>
          </a:p>
          <a:p>
            <a:r>
              <a:rPr lang="en-US" dirty="0" smtClean="0"/>
              <a:t>Kenneth Crews, </a:t>
            </a:r>
            <a:r>
              <a:rPr lang="en-US" i="1" dirty="0" smtClean="0"/>
              <a:t>Copyright For Librarians and Educators </a:t>
            </a:r>
            <a:r>
              <a:rPr lang="en-US" dirty="0" smtClean="0"/>
              <a:t>3</a:t>
            </a:r>
            <a:r>
              <a:rPr lang="en-US" baseline="30000" dirty="0" smtClean="0"/>
              <a:t>rd</a:t>
            </a:r>
            <a:r>
              <a:rPr lang="en-US" dirty="0" smtClean="0"/>
              <a:t> Edition (2012)</a:t>
            </a:r>
          </a:p>
          <a:p>
            <a:r>
              <a:rPr lang="en-US" dirty="0" smtClean="0"/>
              <a:t>BYU’s </a:t>
            </a:r>
            <a:r>
              <a:rPr lang="en-US" i="1" dirty="0" smtClean="0"/>
              <a:t>Copyright 101</a:t>
            </a:r>
            <a:r>
              <a:rPr lang="en-US" dirty="0" smtClean="0"/>
              <a:t> videos and tutorials</a:t>
            </a:r>
          </a:p>
          <a:p>
            <a:r>
              <a:rPr lang="en-US" dirty="0" smtClean="0"/>
              <a:t>Articles summarizing recent and notable copyright cases</a:t>
            </a:r>
            <a:endParaRPr lang="en-US" dirty="0"/>
          </a:p>
        </p:txBody>
      </p:sp>
    </p:spTree>
    <p:extLst>
      <p:ext uri="{BB962C8B-B14F-4D97-AF65-F5344CB8AC3E}">
        <p14:creationId xmlns:p14="http://schemas.microsoft.com/office/powerpoint/2010/main" val="36980972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4"/>
            <a:ext cx="7770813" cy="906042"/>
          </a:xfrm>
        </p:spPr>
        <p:txBody>
          <a:bodyPr/>
          <a:lstStyle/>
          <a:p>
            <a:r>
              <a:rPr lang="en-US" dirty="0" smtClean="0"/>
              <a:t>Assignments</a:t>
            </a:r>
            <a:endParaRPr lang="en-US" dirty="0"/>
          </a:p>
        </p:txBody>
      </p:sp>
      <p:sp>
        <p:nvSpPr>
          <p:cNvPr id="3" name="Content Placeholder 2"/>
          <p:cNvSpPr>
            <a:spLocks noGrp="1"/>
          </p:cNvSpPr>
          <p:nvPr>
            <p:ph idx="1"/>
          </p:nvPr>
        </p:nvSpPr>
        <p:spPr>
          <a:xfrm>
            <a:off x="685800" y="1027066"/>
            <a:ext cx="7770813" cy="5452787"/>
          </a:xfrm>
        </p:spPr>
        <p:txBody>
          <a:bodyPr>
            <a:normAutofit fontScale="92500"/>
          </a:bodyPr>
          <a:lstStyle/>
          <a:p>
            <a:pPr>
              <a:buFont typeface="Arial"/>
              <a:buChar char="•"/>
            </a:pPr>
            <a:r>
              <a:rPr lang="en-US" sz="3200" dirty="0" smtClean="0"/>
              <a:t>Weekly assignments:</a:t>
            </a:r>
          </a:p>
          <a:p>
            <a:pPr marL="0" indent="0">
              <a:buNone/>
            </a:pPr>
            <a:r>
              <a:rPr lang="en-US" sz="3200" dirty="0" smtClean="0"/>
              <a:t>	- Discussion forums</a:t>
            </a:r>
          </a:p>
          <a:p>
            <a:pPr marL="0" indent="0">
              <a:buNone/>
            </a:pPr>
            <a:r>
              <a:rPr lang="en-US" sz="3200" dirty="0" smtClean="0"/>
              <a:t>	- Open book quizzes</a:t>
            </a:r>
          </a:p>
          <a:p>
            <a:pPr marL="0" indent="0">
              <a:buNone/>
            </a:pPr>
            <a:r>
              <a:rPr lang="en-US" sz="3200" dirty="0" smtClean="0"/>
              <a:t>	- Essays</a:t>
            </a:r>
          </a:p>
          <a:p>
            <a:pPr>
              <a:buFont typeface="Arial"/>
              <a:buChar char="•"/>
            </a:pPr>
            <a:r>
              <a:rPr lang="en-US" sz="3200" dirty="0" smtClean="0"/>
              <a:t>Mid-term and final projects:</a:t>
            </a:r>
          </a:p>
          <a:p>
            <a:pPr marL="0" indent="0">
              <a:buNone/>
            </a:pPr>
            <a:r>
              <a:rPr lang="en-US" sz="3200" dirty="0" smtClean="0"/>
              <a:t>	- Annotated bibliography w/progress reports</a:t>
            </a:r>
          </a:p>
          <a:p>
            <a:pPr marL="0" indent="0">
              <a:buNone/>
            </a:pPr>
            <a:r>
              <a:rPr lang="en-US" sz="3200" dirty="0" smtClean="0"/>
              <a:t>	- 10-12 page final paper w/progress 	reports</a:t>
            </a:r>
          </a:p>
          <a:p>
            <a:pPr marL="0" indent="0">
              <a:buNone/>
            </a:pPr>
            <a:endParaRPr lang="en-US" dirty="0" smtClean="0"/>
          </a:p>
        </p:txBody>
      </p:sp>
    </p:spTree>
    <p:extLst>
      <p:ext uri="{BB962C8B-B14F-4D97-AF65-F5344CB8AC3E}">
        <p14:creationId xmlns:p14="http://schemas.microsoft.com/office/powerpoint/2010/main" val="30402182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Progress and Assessment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0699725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4"/>
            <a:ext cx="7770813" cy="775326"/>
          </a:xfrm>
        </p:spPr>
        <p:txBody>
          <a:bodyPr>
            <a:normAutofit fontScale="90000"/>
          </a:bodyPr>
          <a:lstStyle/>
          <a:p>
            <a:r>
              <a:rPr lang="en-US" dirty="0" smtClean="0"/>
              <a:t>Pre-test</a:t>
            </a:r>
            <a:endParaRPr lang="en-US" dirty="0"/>
          </a:p>
        </p:txBody>
      </p:sp>
      <p:sp>
        <p:nvSpPr>
          <p:cNvPr id="3" name="Content Placeholder 2"/>
          <p:cNvSpPr>
            <a:spLocks noGrp="1"/>
          </p:cNvSpPr>
          <p:nvPr>
            <p:ph idx="1"/>
          </p:nvPr>
        </p:nvSpPr>
        <p:spPr>
          <a:xfrm>
            <a:off x="685800" y="896350"/>
            <a:ext cx="7770813" cy="5229813"/>
          </a:xfrm>
        </p:spPr>
        <p:txBody>
          <a:bodyPr>
            <a:normAutofit fontScale="77500" lnSpcReduction="20000"/>
          </a:bodyPr>
          <a:lstStyle/>
          <a:p>
            <a:r>
              <a:rPr lang="en-US" sz="3500" dirty="0" smtClean="0"/>
              <a:t>16 questions:</a:t>
            </a:r>
            <a:br>
              <a:rPr lang="en-US" sz="3500" dirty="0" smtClean="0"/>
            </a:br>
            <a:endParaRPr lang="en-US" sz="3500" dirty="0" smtClean="0"/>
          </a:p>
          <a:p>
            <a:pPr lvl="1"/>
            <a:r>
              <a:rPr lang="en-US" sz="3300" dirty="0" smtClean="0"/>
              <a:t>“</a:t>
            </a:r>
            <a:r>
              <a:rPr lang="en-US" sz="3300" dirty="0">
                <a:ea typeface="Lucida Grande"/>
                <a:cs typeface="Lucida Grande"/>
              </a:rPr>
              <a:t>An English Literature student copies and pastes a very long quote from Tolkien's </a:t>
            </a:r>
            <a:r>
              <a:rPr lang="en-US" sz="3300" dirty="0" err="1">
                <a:ea typeface="Lucida Grande"/>
                <a:cs typeface="Lucida Grande"/>
              </a:rPr>
              <a:t>Silmarillion</a:t>
            </a:r>
            <a:r>
              <a:rPr lang="en-US" sz="3300" dirty="0">
                <a:ea typeface="Lucida Grande"/>
                <a:cs typeface="Lucida Grande"/>
              </a:rPr>
              <a:t> in his paper and forgot to correctly cite the source.  What has he done wrong</a:t>
            </a:r>
            <a:r>
              <a:rPr lang="en-US" sz="3300" dirty="0" smtClean="0">
                <a:ea typeface="Lucida Grande"/>
                <a:cs typeface="Lucida Grande"/>
              </a:rPr>
              <a:t>?”</a:t>
            </a:r>
            <a:br>
              <a:rPr lang="en-US" sz="3300" dirty="0" smtClean="0">
                <a:ea typeface="Lucida Grande"/>
                <a:cs typeface="Lucida Grande"/>
              </a:rPr>
            </a:br>
            <a:endParaRPr lang="en-US" sz="3300" dirty="0" smtClean="0">
              <a:ea typeface="Lucida Grande"/>
              <a:cs typeface="Lucida Grande"/>
            </a:endParaRPr>
          </a:p>
          <a:p>
            <a:pPr lvl="1"/>
            <a:r>
              <a:rPr lang="en-US" sz="3300" dirty="0" smtClean="0">
                <a:effectLst/>
              </a:rPr>
              <a:t>“Name </a:t>
            </a:r>
            <a:r>
              <a:rPr lang="en-US" sz="3300" dirty="0">
                <a:effectLst/>
              </a:rPr>
              <a:t>the six exclusive rights of copyright holders</a:t>
            </a:r>
            <a:r>
              <a:rPr lang="en-US" sz="3300" dirty="0" smtClean="0">
                <a:effectLst/>
              </a:rPr>
              <a:t>.”</a:t>
            </a:r>
            <a:br>
              <a:rPr lang="en-US" sz="3300" dirty="0" smtClean="0">
                <a:effectLst/>
              </a:rPr>
            </a:br>
            <a:r>
              <a:rPr lang="en-US" sz="3300" dirty="0" smtClean="0"/>
              <a:t> </a:t>
            </a:r>
          </a:p>
          <a:p>
            <a:pPr lvl="1"/>
            <a:r>
              <a:rPr lang="en-US" sz="3300" dirty="0" smtClean="0"/>
              <a:t>“Correctly identify the four factors of fair use.”</a:t>
            </a:r>
          </a:p>
          <a:p>
            <a:r>
              <a:rPr lang="en-US" sz="3500" dirty="0" smtClean="0"/>
              <a:t>Results:</a:t>
            </a:r>
          </a:p>
          <a:p>
            <a:pPr marL="349250" lvl="1" indent="0">
              <a:buNone/>
            </a:pPr>
            <a:endParaRPr lang="en-US" dirty="0"/>
          </a:p>
        </p:txBody>
      </p:sp>
    </p:spTree>
    <p:extLst>
      <p:ext uri="{BB962C8B-B14F-4D97-AF65-F5344CB8AC3E}">
        <p14:creationId xmlns:p14="http://schemas.microsoft.com/office/powerpoint/2010/main" val="168389081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3329</TotalTime>
  <Words>1913</Words>
  <Application>Microsoft Macintosh PowerPoint</Application>
  <PresentationFormat>On-screen Show (4:3)</PresentationFormat>
  <Paragraphs>204</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Story</vt:lpstr>
      <vt:lpstr>Copyright For Undergraduates:</vt:lpstr>
      <vt:lpstr>Planning:</vt:lpstr>
      <vt:lpstr>Credit courses:</vt:lpstr>
      <vt:lpstr>Design:</vt:lpstr>
      <vt:lpstr>Units</vt:lpstr>
      <vt:lpstr>Content highlights</vt:lpstr>
      <vt:lpstr>Assignments</vt:lpstr>
      <vt:lpstr>Student Progress and Assessment</vt:lpstr>
      <vt:lpstr>Pre-test</vt:lpstr>
      <vt:lpstr>Selected discussion forum topic:</vt:lpstr>
      <vt:lpstr>Selected essay topics</vt:lpstr>
      <vt:lpstr>Annotated bibliography and final paper</vt:lpstr>
      <vt:lpstr>Final Exam</vt:lpstr>
      <vt:lpstr>What I’d do differently:</vt:lpstr>
      <vt:lpstr>Questions?</vt:lpstr>
    </vt:vector>
  </TitlesOfParts>
  <Company>University of Montana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For Undergraduates:</dc:title>
  <dc:creator>Tammy Ravas</dc:creator>
  <cp:lastModifiedBy>Tammy Ravas</cp:lastModifiedBy>
  <cp:revision>193</cp:revision>
  <dcterms:created xsi:type="dcterms:W3CDTF">2016-02-22T21:31:53Z</dcterms:created>
  <dcterms:modified xsi:type="dcterms:W3CDTF">2016-06-07T00:13:50Z</dcterms:modified>
</cp:coreProperties>
</file>