
<file path=[Content_Types].xml><?xml version="1.0" encoding="utf-8"?>
<Types xmlns="http://schemas.openxmlformats.org/package/2006/content-types">
  <Default Extension="avi" ContentType="video/avi"/>
  <Default Extension="jpeg" ContentType="image/jpeg"/>
  <Default Extension="jp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61"/>
  </p:notesMasterIdLst>
  <p:handoutMasterIdLst>
    <p:handoutMasterId r:id="rId62"/>
  </p:handoutMasterIdLst>
  <p:sldIdLst>
    <p:sldId id="282" r:id="rId2"/>
    <p:sldId id="299" r:id="rId3"/>
    <p:sldId id="349" r:id="rId4"/>
    <p:sldId id="399" r:id="rId5"/>
    <p:sldId id="400" r:id="rId6"/>
    <p:sldId id="401" r:id="rId7"/>
    <p:sldId id="402" r:id="rId8"/>
    <p:sldId id="342" r:id="rId9"/>
    <p:sldId id="284" r:id="rId10"/>
    <p:sldId id="316" r:id="rId11"/>
    <p:sldId id="341" r:id="rId12"/>
    <p:sldId id="343" r:id="rId13"/>
    <p:sldId id="317" r:id="rId14"/>
    <p:sldId id="352" r:id="rId15"/>
    <p:sldId id="353" r:id="rId16"/>
    <p:sldId id="354" r:id="rId17"/>
    <p:sldId id="310" r:id="rId18"/>
    <p:sldId id="365" r:id="rId19"/>
    <p:sldId id="307" r:id="rId20"/>
    <p:sldId id="403" r:id="rId21"/>
    <p:sldId id="404" r:id="rId22"/>
    <p:sldId id="405" r:id="rId23"/>
    <p:sldId id="406" r:id="rId24"/>
    <p:sldId id="407" r:id="rId25"/>
    <p:sldId id="355" r:id="rId26"/>
    <p:sldId id="387" r:id="rId27"/>
    <p:sldId id="289" r:id="rId28"/>
    <p:sldId id="351" r:id="rId29"/>
    <p:sldId id="429"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356" r:id="rId52"/>
    <p:sldId id="323" r:id="rId53"/>
    <p:sldId id="388" r:id="rId54"/>
    <p:sldId id="357" r:id="rId55"/>
    <p:sldId id="361" r:id="rId56"/>
    <p:sldId id="333" r:id="rId57"/>
    <p:sldId id="385" r:id="rId58"/>
    <p:sldId id="362" r:id="rId59"/>
    <p:sldId id="298"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720">
          <p15:clr>
            <a:srgbClr val="A4A3A4"/>
          </p15:clr>
        </p15:guide>
        <p15:guide id="3" orient="horz" pos="928">
          <p15:clr>
            <a:srgbClr val="A4A3A4"/>
          </p15:clr>
        </p15:guide>
        <p15:guide id="4" orient="horz" pos="288">
          <p15:clr>
            <a:srgbClr val="A4A3A4"/>
          </p15:clr>
        </p15:guide>
        <p15:guide id="5" orient="horz" pos="2365">
          <p15:clr>
            <a:srgbClr val="A4A3A4"/>
          </p15:clr>
        </p15:guide>
        <p15:guide id="6" orient="horz" pos="3979">
          <p15:clr>
            <a:srgbClr val="A4A3A4"/>
          </p15:clr>
        </p15:guide>
        <p15:guide id="7" pos="2832">
          <p15:clr>
            <a:srgbClr val="A4A3A4"/>
          </p15:clr>
        </p15:guide>
        <p15:guide id="8" pos="287">
          <p15:clr>
            <a:srgbClr val="A4A3A4"/>
          </p15:clr>
        </p15:guide>
        <p15:guide id="9" pos="5474">
          <p15:clr>
            <a:srgbClr val="A4A3A4"/>
          </p15:clr>
        </p15:guide>
        <p15:guide id="10" pos="1987">
          <p15:clr>
            <a:srgbClr val="A4A3A4"/>
          </p15:clr>
        </p15:guide>
        <p15:guide id="11" pos="3726">
          <p15:clr>
            <a:srgbClr val="A4A3A4"/>
          </p15:clr>
        </p15:guide>
        <p15:guide id="12" pos="3786">
          <p15:clr>
            <a:srgbClr val="A4A3A4"/>
          </p15:clr>
        </p15:guide>
        <p15:guide id="13" pos="2037">
          <p15:clr>
            <a:srgbClr val="A4A3A4"/>
          </p15:clr>
        </p15:guide>
        <p15:guide id="14" pos="2928">
          <p15:clr>
            <a:srgbClr val="A4A3A4"/>
          </p15:clr>
        </p15:guide>
        <p15:guide id="15" pos="2883">
          <p15:clr>
            <a:srgbClr val="A4A3A4"/>
          </p15:clr>
        </p15:guide>
        <p15:guide id="16" pos="3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5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6" autoAdjust="0"/>
    <p:restoredTop sz="78966" autoAdjust="0"/>
  </p:normalViewPr>
  <p:slideViewPr>
    <p:cSldViewPr snapToGrid="0" snapToObjects="1">
      <p:cViewPr>
        <p:scale>
          <a:sx n="70" d="100"/>
          <a:sy n="70" d="100"/>
        </p:scale>
        <p:origin x="-2148" y="-450"/>
      </p:cViewPr>
      <p:guideLst>
        <p:guide orient="horz" pos="142"/>
        <p:guide orient="horz" pos="287"/>
        <p:guide orient="horz" pos="849"/>
        <p:guide orient="horz" pos="1300"/>
        <p:guide orient="horz" pos="2161"/>
        <p:guide orient="horz" pos="3688"/>
        <p:guide orient="horz" pos="3974"/>
        <p:guide orient="horz" pos="4173"/>
        <p:guide orient="horz" pos="2339"/>
        <p:guide pos="144"/>
        <p:guide pos="434"/>
        <p:guide pos="1976"/>
        <p:guide pos="2031"/>
        <p:guide pos="2767"/>
        <p:guide pos="5328"/>
        <p:guide pos="2996"/>
        <p:guide pos="3725"/>
        <p:guide pos="3787"/>
        <p:guide pos="2878"/>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p:scale>
          <a:sx n="120" d="100"/>
          <a:sy n="120" d="100"/>
        </p:scale>
        <p:origin x="-2064" y="-72"/>
      </p:cViewPr>
      <p:guideLst>
        <p:guide orient="horz" pos="2928"/>
        <p:guide pos="2208"/>
      </p:guideLst>
    </p:cSldViewPr>
  </p:notesViewPr>
  <p:gridSpacing cx="76200" cy="76200"/>
</p:viewPr>
</file>

<file path=ppt/_rels/presentation.xml.rels><?xml version="1.0" encoding="UTF-8" ?><Relationships xmlns="http://schemas.openxmlformats.org/package/2006/relationships"><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38.xml" Type="http://schemas.openxmlformats.org/officeDocument/2006/relationships/slide" Id="rId39"></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41.xml" Type="http://schemas.openxmlformats.org/officeDocument/2006/relationships/slide" Id="rId42"></Relationship><Relationship Target="slides/slide46.xml" Type="http://schemas.openxmlformats.org/officeDocument/2006/relationships/slide" Id="rId47"></Relationship><Relationship Target="slides/slide49.xml" Type="http://schemas.openxmlformats.org/officeDocument/2006/relationships/slide" Id="rId50"></Relationship><Relationship Target="slides/slide54.xml" Type="http://schemas.openxmlformats.org/officeDocument/2006/relationships/slide" Id="rId55"></Relationship><Relationship Target="slides/slide6.xml" Type="http://schemas.openxmlformats.org/officeDocument/2006/relationships/slide" Id="rId7"></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28.xml" Type="http://schemas.openxmlformats.org/officeDocument/2006/relationships/slide"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slides/slide39.xml" Type="http://schemas.openxmlformats.org/officeDocument/2006/relationships/slide" Id="rId40"></Relationship><Relationship Target="slides/slide44.xml" Type="http://schemas.openxmlformats.org/officeDocument/2006/relationships/slide" Id="rId45"></Relationship><Relationship Target="slides/slide52.xml" Type="http://schemas.openxmlformats.org/officeDocument/2006/relationships/slide" Id="rId53"></Relationship><Relationship Target="slides/slide57.xml" Type="http://schemas.openxmlformats.org/officeDocument/2006/relationships/slide" Id="rId58"></Relationship><Relationship Target="theme/theme1.xml" Type="http://schemas.openxmlformats.org/officeDocument/2006/relationships/theme" Id="rId66"></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slides/slide48.xml" Type="http://schemas.openxmlformats.org/officeDocument/2006/relationships/slide" Id="rId49"></Relationship><Relationship Target="slides/slide56.xml" Type="http://schemas.openxmlformats.org/officeDocument/2006/relationships/slide" Id="rId57"></Relationship><Relationship Target="notesMasters/notesMaster1.xml" Type="http://schemas.openxmlformats.org/officeDocument/2006/relationships/notesMaster" Id="rId61"></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43.xml" Type="http://schemas.openxmlformats.org/officeDocument/2006/relationships/slide" Id="rId44"></Relationship><Relationship Target="slides/slide51.xml" Type="http://schemas.openxmlformats.org/officeDocument/2006/relationships/slide" Id="rId52"></Relationship><Relationship Target="slides/slide59.xml" Type="http://schemas.openxmlformats.org/officeDocument/2006/relationships/slide" Id="rId60"></Relationship><Relationship Target="viewProps.xml" Type="http://schemas.openxmlformats.org/officeDocument/2006/relationships/viewProps" Id="rId65"></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slides/slide42.xml" Type="http://schemas.openxmlformats.org/officeDocument/2006/relationships/slide" Id="rId43"></Relationship><Relationship Target="slides/slide47.xml" Type="http://schemas.openxmlformats.org/officeDocument/2006/relationships/slide" Id="rId48"></Relationship><Relationship Target="slides/slide55.xml" Type="http://schemas.openxmlformats.org/officeDocument/2006/relationships/slide" Id="rId56"></Relationship><Relationship Target="presProps.xml" Type="http://schemas.openxmlformats.org/officeDocument/2006/relationships/presProps" Id="rId64"></Relationship><Relationship Target="slides/slide7.xml" Type="http://schemas.openxmlformats.org/officeDocument/2006/relationships/slide" Id="rId8"></Relationship><Relationship Target="slides/slide50.xml" Type="http://schemas.openxmlformats.org/officeDocument/2006/relationships/slide" Id="rId51"></Relationship><Relationship Target="slides/slide2.xml" Type="http://schemas.openxmlformats.org/officeDocument/2006/relationships/slide" Id="rId3"></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slides/slide45.xml" Type="http://schemas.openxmlformats.org/officeDocument/2006/relationships/slide" Id="rId46"></Relationship><Relationship Target="slides/slide58.xml" Type="http://schemas.openxmlformats.org/officeDocument/2006/relationships/slide" Id="rId59"></Relationship><Relationship Target="tableStyles.xml" Type="http://schemas.openxmlformats.org/officeDocument/2006/relationships/tableStyles" Id="rId67"></Relationship><Relationship Target="slides/slide19.xml" Type="http://schemas.openxmlformats.org/officeDocument/2006/relationships/slide" Id="rId20"></Relationship><Relationship Target="slides/slide40.xml" Type="http://schemas.openxmlformats.org/officeDocument/2006/relationships/slide" Id="rId41"></Relationship><Relationship Target="slides/slide53.xml" Type="http://schemas.openxmlformats.org/officeDocument/2006/relationships/slide" Id="rId54"></Relationship><Relationship Target="handoutMasters/handoutMaster1.xml" Type="http://schemas.openxmlformats.org/officeDocument/2006/relationships/handoutMaster" Id="rId62"></Relationshi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2B595-28E1-4F5F-8CC6-65E0FC2DEB67}" type="doc">
      <dgm:prSet loTypeId="urn:microsoft.com/office/officeart/2005/8/layout/hList7" loCatId="list" qsTypeId="urn:microsoft.com/office/officeart/2005/8/quickstyle/simple1" qsCatId="simple" csTypeId="urn:microsoft.com/office/officeart/2005/8/colors/accent1_2" csCatId="accent1" phldr="1"/>
      <dgm:spPr/>
    </dgm:pt>
    <dgm:pt modelId="{BA324BD4-BEA9-45D6-94F5-A5EF2D716A5E}">
      <dgm:prSet phldrT="[Text]" custT="1"/>
      <dgm:spPr/>
      <dgm:t>
        <a:bodyPr/>
        <a:lstStyle/>
        <a:p>
          <a:r>
            <a:rPr lang="en-US" sz="2400" dirty="0" smtClean="0"/>
            <a:t>First published before 1923</a:t>
          </a:r>
          <a:endParaRPr lang="en-US" sz="2400" dirty="0"/>
        </a:p>
      </dgm:t>
    </dgm:pt>
    <dgm:pt modelId="{47817185-FF5F-4762-85F9-9B112E6790B8}" type="parTrans" cxnId="{1E0A87CC-4B83-4CE4-B7B6-FFA974DA9C7A}">
      <dgm:prSet/>
      <dgm:spPr/>
      <dgm:t>
        <a:bodyPr/>
        <a:lstStyle/>
        <a:p>
          <a:endParaRPr lang="en-US"/>
        </a:p>
      </dgm:t>
    </dgm:pt>
    <dgm:pt modelId="{CABA55B7-CE0F-4D17-82DC-E02AF2BB3C01}" type="sibTrans" cxnId="{1E0A87CC-4B83-4CE4-B7B6-FFA974DA9C7A}">
      <dgm:prSet/>
      <dgm:spPr/>
      <dgm:t>
        <a:bodyPr/>
        <a:lstStyle/>
        <a:p>
          <a:endParaRPr lang="en-US"/>
        </a:p>
      </dgm:t>
    </dgm:pt>
    <dgm:pt modelId="{94E49F1D-B384-4608-B3C4-B3501CAA049E}">
      <dgm:prSet phldrT="[Text]"/>
      <dgm:spPr/>
      <dgm:t>
        <a:bodyPr/>
        <a:lstStyle/>
        <a:p>
          <a:r>
            <a:rPr lang="en-US" dirty="0" smtClean="0"/>
            <a:t>First published between 1923 and 2002</a:t>
          </a:r>
          <a:endParaRPr lang="en-US" dirty="0"/>
        </a:p>
      </dgm:t>
    </dgm:pt>
    <dgm:pt modelId="{768296A7-14F8-4A58-BDC1-26911D53B0DC}" type="parTrans" cxnId="{8D9A18EA-0F95-45C2-A2BC-CB5A4A4FAFA4}">
      <dgm:prSet/>
      <dgm:spPr/>
      <dgm:t>
        <a:bodyPr/>
        <a:lstStyle/>
        <a:p>
          <a:endParaRPr lang="en-US"/>
        </a:p>
      </dgm:t>
    </dgm:pt>
    <dgm:pt modelId="{1211A508-2AA8-45E3-B0BA-F2B37DC4037E}" type="sibTrans" cxnId="{8D9A18EA-0F95-45C2-A2BC-CB5A4A4FAFA4}">
      <dgm:prSet/>
      <dgm:spPr/>
      <dgm:t>
        <a:bodyPr/>
        <a:lstStyle/>
        <a:p>
          <a:endParaRPr lang="en-US"/>
        </a:p>
      </dgm:t>
    </dgm:pt>
    <dgm:pt modelId="{2F55E3D7-6A5D-4296-81B7-415824C6C7EA}">
      <dgm:prSet phldrT="[Text]" custT="1"/>
      <dgm:spPr/>
      <dgm:t>
        <a:bodyPr/>
        <a:lstStyle/>
        <a:p>
          <a:r>
            <a:rPr lang="en-US" sz="2400" dirty="0" smtClean="0"/>
            <a:t>First published after 2002</a:t>
          </a:r>
          <a:endParaRPr lang="en-US" sz="2400" dirty="0"/>
        </a:p>
      </dgm:t>
    </dgm:pt>
    <dgm:pt modelId="{D3499745-9F01-45F9-99AE-B48F933A7D5C}" type="parTrans" cxnId="{5AA8F7CC-C898-43DA-A881-5DA2D8E6AAD2}">
      <dgm:prSet/>
      <dgm:spPr/>
      <dgm:t>
        <a:bodyPr/>
        <a:lstStyle/>
        <a:p>
          <a:endParaRPr lang="en-US"/>
        </a:p>
      </dgm:t>
    </dgm:pt>
    <dgm:pt modelId="{65A08314-3D09-4708-AA5D-2A49D169769B}" type="sibTrans" cxnId="{5AA8F7CC-C898-43DA-A881-5DA2D8E6AAD2}">
      <dgm:prSet/>
      <dgm:spPr/>
      <dgm:t>
        <a:bodyPr/>
        <a:lstStyle/>
        <a:p>
          <a:endParaRPr lang="en-US"/>
        </a:p>
      </dgm:t>
    </dgm:pt>
    <dgm:pt modelId="{B9B49781-E68E-4E43-BF38-03C9DBD83E96}" type="pres">
      <dgm:prSet presAssocID="{A7B2B595-28E1-4F5F-8CC6-65E0FC2DEB67}" presName="Name0" presStyleCnt="0">
        <dgm:presLayoutVars>
          <dgm:dir/>
          <dgm:resizeHandles val="exact"/>
        </dgm:presLayoutVars>
      </dgm:prSet>
      <dgm:spPr/>
    </dgm:pt>
    <dgm:pt modelId="{24753E2B-8486-4EB0-B9E9-75142DFB3133}" type="pres">
      <dgm:prSet presAssocID="{A7B2B595-28E1-4F5F-8CC6-65E0FC2DEB67}" presName="fgShape" presStyleLbl="fgShp" presStyleIdx="0" presStyleCnt="1"/>
      <dgm:spPr>
        <a:solidFill>
          <a:srgbClr val="0070C0"/>
        </a:solidFill>
      </dgm:spPr>
    </dgm:pt>
    <dgm:pt modelId="{B2FAECCD-5806-4D36-92C9-98ECD683D2FC}" type="pres">
      <dgm:prSet presAssocID="{A7B2B595-28E1-4F5F-8CC6-65E0FC2DEB67}" presName="linComp" presStyleCnt="0"/>
      <dgm:spPr/>
    </dgm:pt>
    <dgm:pt modelId="{C46EF192-8356-4220-8756-7ECB8C3CB770}" type="pres">
      <dgm:prSet presAssocID="{BA324BD4-BEA9-45D6-94F5-A5EF2D716A5E}" presName="compNode" presStyleCnt="0"/>
      <dgm:spPr/>
    </dgm:pt>
    <dgm:pt modelId="{D940E1EE-458E-4692-B0E0-81F84644CD79}" type="pres">
      <dgm:prSet presAssocID="{BA324BD4-BEA9-45D6-94F5-A5EF2D716A5E}" presName="bkgdShape" presStyleLbl="node1" presStyleIdx="0" presStyleCnt="3"/>
      <dgm:spPr/>
      <dgm:t>
        <a:bodyPr/>
        <a:lstStyle/>
        <a:p>
          <a:endParaRPr lang="en-US"/>
        </a:p>
      </dgm:t>
    </dgm:pt>
    <dgm:pt modelId="{A81C82D3-F9B5-45EB-B26E-2C12344120AF}" type="pres">
      <dgm:prSet presAssocID="{BA324BD4-BEA9-45D6-94F5-A5EF2D716A5E}" presName="nodeTx" presStyleLbl="node1" presStyleIdx="0" presStyleCnt="3">
        <dgm:presLayoutVars>
          <dgm:bulletEnabled val="1"/>
        </dgm:presLayoutVars>
      </dgm:prSet>
      <dgm:spPr/>
      <dgm:t>
        <a:bodyPr/>
        <a:lstStyle/>
        <a:p>
          <a:endParaRPr lang="en-US"/>
        </a:p>
      </dgm:t>
    </dgm:pt>
    <dgm:pt modelId="{CABE8BD0-0E89-4E71-84D1-D970790AE233}" type="pres">
      <dgm:prSet presAssocID="{BA324BD4-BEA9-45D6-94F5-A5EF2D716A5E}" presName="invisiNode" presStyleLbl="node1" presStyleIdx="0" presStyleCnt="3"/>
      <dgm:spPr/>
    </dgm:pt>
    <dgm:pt modelId="{32D48ECF-1802-4E05-AFCB-95EFE5B28AC3}" type="pres">
      <dgm:prSet presAssocID="{BA324BD4-BEA9-45D6-94F5-A5EF2D716A5E}" presName="imagNode" presStyleLbl="fgImgPlace1" presStyleIdx="0" presStyleCnt="3"/>
      <dgm:spPr>
        <a:prstGeom prst="smileyFace">
          <a:avLst/>
        </a:prstGeom>
        <a:solidFill>
          <a:srgbClr val="00B050"/>
        </a:solidFill>
        <a:ln w="28575">
          <a:solidFill>
            <a:schemeClr val="bg1"/>
          </a:solidFill>
        </a:ln>
      </dgm:spPr>
    </dgm:pt>
    <dgm:pt modelId="{797B1668-0A43-4868-A772-E5E2F6BE9EDE}" type="pres">
      <dgm:prSet presAssocID="{CABA55B7-CE0F-4D17-82DC-E02AF2BB3C01}" presName="sibTrans" presStyleLbl="sibTrans2D1" presStyleIdx="0" presStyleCnt="0"/>
      <dgm:spPr/>
      <dgm:t>
        <a:bodyPr/>
        <a:lstStyle/>
        <a:p>
          <a:endParaRPr lang="en-US"/>
        </a:p>
      </dgm:t>
    </dgm:pt>
    <dgm:pt modelId="{2DB9561A-0E18-4CB6-85A6-8A24F1CC172D}" type="pres">
      <dgm:prSet presAssocID="{94E49F1D-B384-4608-B3C4-B3501CAA049E}" presName="compNode" presStyleCnt="0"/>
      <dgm:spPr/>
    </dgm:pt>
    <dgm:pt modelId="{4B6FDF19-EBDB-4A40-9DEE-15ADA7E43D36}" type="pres">
      <dgm:prSet presAssocID="{94E49F1D-B384-4608-B3C4-B3501CAA049E}" presName="bkgdShape" presStyleLbl="node1" presStyleIdx="1" presStyleCnt="3"/>
      <dgm:spPr/>
      <dgm:t>
        <a:bodyPr/>
        <a:lstStyle/>
        <a:p>
          <a:endParaRPr lang="en-US"/>
        </a:p>
      </dgm:t>
    </dgm:pt>
    <dgm:pt modelId="{5FA02015-D54D-4674-B5EE-4BBFB76754F3}" type="pres">
      <dgm:prSet presAssocID="{94E49F1D-B384-4608-B3C4-B3501CAA049E}" presName="nodeTx" presStyleLbl="node1" presStyleIdx="1" presStyleCnt="3">
        <dgm:presLayoutVars>
          <dgm:bulletEnabled val="1"/>
        </dgm:presLayoutVars>
      </dgm:prSet>
      <dgm:spPr/>
      <dgm:t>
        <a:bodyPr/>
        <a:lstStyle/>
        <a:p>
          <a:endParaRPr lang="en-US"/>
        </a:p>
      </dgm:t>
    </dgm:pt>
    <dgm:pt modelId="{743A5028-9D21-4A25-B594-67E33292F6D6}" type="pres">
      <dgm:prSet presAssocID="{94E49F1D-B384-4608-B3C4-B3501CAA049E}" presName="invisiNode" presStyleLbl="node1" presStyleIdx="1" presStyleCnt="3"/>
      <dgm:spPr/>
    </dgm:pt>
    <dgm:pt modelId="{B0FA5240-8814-442B-88BA-BCD7554FA695}" type="pres">
      <dgm:prSet presAssocID="{94E49F1D-B384-4608-B3C4-B3501CAA049E}" presName="imagNode" presStyleLbl="fgImgPlace1" presStyleIdx="1" presStyleCnt="3" custLinFactX="177076" custLinFactNeighborX="200000" custLinFactNeighborY="65898"/>
      <dgm:spPr>
        <a:prstGeom prst="actionButtonBlank">
          <a:avLst/>
        </a:prstGeom>
      </dgm:spPr>
    </dgm:pt>
    <dgm:pt modelId="{0924FDDF-68F0-41FD-BF19-71AD8CD6C2EA}" type="pres">
      <dgm:prSet presAssocID="{1211A508-2AA8-45E3-B0BA-F2B37DC4037E}" presName="sibTrans" presStyleLbl="sibTrans2D1" presStyleIdx="0" presStyleCnt="0"/>
      <dgm:spPr/>
      <dgm:t>
        <a:bodyPr/>
        <a:lstStyle/>
        <a:p>
          <a:endParaRPr lang="en-US"/>
        </a:p>
      </dgm:t>
    </dgm:pt>
    <dgm:pt modelId="{B6145663-5B2A-46F1-9517-8A44C653DDF5}" type="pres">
      <dgm:prSet presAssocID="{2F55E3D7-6A5D-4296-81B7-415824C6C7EA}" presName="compNode" presStyleCnt="0"/>
      <dgm:spPr/>
    </dgm:pt>
    <dgm:pt modelId="{8E4EBE5C-21EB-42EA-9F67-07453A7E6226}" type="pres">
      <dgm:prSet presAssocID="{2F55E3D7-6A5D-4296-81B7-415824C6C7EA}" presName="bkgdShape" presStyleLbl="node1" presStyleIdx="2" presStyleCnt="3"/>
      <dgm:spPr/>
      <dgm:t>
        <a:bodyPr/>
        <a:lstStyle/>
        <a:p>
          <a:endParaRPr lang="en-US"/>
        </a:p>
      </dgm:t>
    </dgm:pt>
    <dgm:pt modelId="{BB5FEE38-0DCA-4000-A523-8A17F5092514}" type="pres">
      <dgm:prSet presAssocID="{2F55E3D7-6A5D-4296-81B7-415824C6C7EA}" presName="nodeTx" presStyleLbl="node1" presStyleIdx="2" presStyleCnt="3">
        <dgm:presLayoutVars>
          <dgm:bulletEnabled val="1"/>
        </dgm:presLayoutVars>
      </dgm:prSet>
      <dgm:spPr/>
      <dgm:t>
        <a:bodyPr/>
        <a:lstStyle/>
        <a:p>
          <a:endParaRPr lang="en-US"/>
        </a:p>
      </dgm:t>
    </dgm:pt>
    <dgm:pt modelId="{42849919-4522-4DDD-BAC2-073C9C5D9724}" type="pres">
      <dgm:prSet presAssocID="{2F55E3D7-6A5D-4296-81B7-415824C6C7EA}" presName="invisiNode" presStyleLbl="node1" presStyleIdx="2" presStyleCnt="3"/>
      <dgm:spPr/>
    </dgm:pt>
    <dgm:pt modelId="{CE625F00-4AF4-46FB-AAA9-674CA5ED1DB1}" type="pres">
      <dgm:prSet presAssocID="{2F55E3D7-6A5D-4296-81B7-415824C6C7EA}" presName="imagNode" presStyleLbl="fgImgPlace1" presStyleIdx="2" presStyleCnt="3" custLinFactNeighborX="-3025"/>
      <dgm:spPr>
        <a:prstGeom prst="octagon">
          <a:avLst/>
        </a:prstGeom>
        <a:solidFill>
          <a:srgbClr val="FF0000"/>
        </a:solidFill>
        <a:ln>
          <a:solidFill>
            <a:schemeClr val="bg1"/>
          </a:solidFill>
        </a:ln>
      </dgm:spPr>
    </dgm:pt>
  </dgm:ptLst>
  <dgm:cxnLst>
    <dgm:cxn modelId="{5AA8F7CC-C898-43DA-A881-5DA2D8E6AAD2}" srcId="{A7B2B595-28E1-4F5F-8CC6-65E0FC2DEB67}" destId="{2F55E3D7-6A5D-4296-81B7-415824C6C7EA}" srcOrd="2" destOrd="0" parTransId="{D3499745-9F01-45F9-99AE-B48F933A7D5C}" sibTransId="{65A08314-3D09-4708-AA5D-2A49D169769B}"/>
    <dgm:cxn modelId="{1C57AEBF-1D56-4CAF-97C8-8005A1E99DC8}" type="presOf" srcId="{BA324BD4-BEA9-45D6-94F5-A5EF2D716A5E}" destId="{D940E1EE-458E-4692-B0E0-81F84644CD79}" srcOrd="0" destOrd="0" presId="urn:microsoft.com/office/officeart/2005/8/layout/hList7"/>
    <dgm:cxn modelId="{3CD80517-C331-4BDA-AD5D-9723FBFE78AB}" type="presOf" srcId="{CABA55B7-CE0F-4D17-82DC-E02AF2BB3C01}" destId="{797B1668-0A43-4868-A772-E5E2F6BE9EDE}" srcOrd="0" destOrd="0" presId="urn:microsoft.com/office/officeart/2005/8/layout/hList7"/>
    <dgm:cxn modelId="{F0C19703-4737-4C81-AA73-E408BC3F0934}" type="presOf" srcId="{1211A508-2AA8-45E3-B0BA-F2B37DC4037E}" destId="{0924FDDF-68F0-41FD-BF19-71AD8CD6C2EA}" srcOrd="0" destOrd="0" presId="urn:microsoft.com/office/officeart/2005/8/layout/hList7"/>
    <dgm:cxn modelId="{8D9A18EA-0F95-45C2-A2BC-CB5A4A4FAFA4}" srcId="{A7B2B595-28E1-4F5F-8CC6-65E0FC2DEB67}" destId="{94E49F1D-B384-4608-B3C4-B3501CAA049E}" srcOrd="1" destOrd="0" parTransId="{768296A7-14F8-4A58-BDC1-26911D53B0DC}" sibTransId="{1211A508-2AA8-45E3-B0BA-F2B37DC4037E}"/>
    <dgm:cxn modelId="{C6F07B1D-F716-4569-AB22-DA901FCBE5A4}" type="presOf" srcId="{94E49F1D-B384-4608-B3C4-B3501CAA049E}" destId="{4B6FDF19-EBDB-4A40-9DEE-15ADA7E43D36}" srcOrd="0" destOrd="0" presId="urn:microsoft.com/office/officeart/2005/8/layout/hList7"/>
    <dgm:cxn modelId="{AFCFEBF9-722A-4D18-8282-00815A957D22}" type="presOf" srcId="{2F55E3D7-6A5D-4296-81B7-415824C6C7EA}" destId="{8E4EBE5C-21EB-42EA-9F67-07453A7E6226}" srcOrd="0" destOrd="0" presId="urn:microsoft.com/office/officeart/2005/8/layout/hList7"/>
    <dgm:cxn modelId="{E57730BE-4D67-4FE8-8CDB-04A344FC3837}" type="presOf" srcId="{94E49F1D-B384-4608-B3C4-B3501CAA049E}" destId="{5FA02015-D54D-4674-B5EE-4BBFB76754F3}" srcOrd="1" destOrd="0" presId="urn:microsoft.com/office/officeart/2005/8/layout/hList7"/>
    <dgm:cxn modelId="{3B16E9C0-C93D-4CF0-897A-3ACB2AEFFA01}" type="presOf" srcId="{A7B2B595-28E1-4F5F-8CC6-65E0FC2DEB67}" destId="{B9B49781-E68E-4E43-BF38-03C9DBD83E96}" srcOrd="0" destOrd="0" presId="urn:microsoft.com/office/officeart/2005/8/layout/hList7"/>
    <dgm:cxn modelId="{1E0A87CC-4B83-4CE4-B7B6-FFA974DA9C7A}" srcId="{A7B2B595-28E1-4F5F-8CC6-65E0FC2DEB67}" destId="{BA324BD4-BEA9-45D6-94F5-A5EF2D716A5E}" srcOrd="0" destOrd="0" parTransId="{47817185-FF5F-4762-85F9-9B112E6790B8}" sibTransId="{CABA55B7-CE0F-4D17-82DC-E02AF2BB3C01}"/>
    <dgm:cxn modelId="{2D5408F8-BFFF-4F1E-9771-836ECD193B1A}" type="presOf" srcId="{2F55E3D7-6A5D-4296-81B7-415824C6C7EA}" destId="{BB5FEE38-0DCA-4000-A523-8A17F5092514}" srcOrd="1" destOrd="0" presId="urn:microsoft.com/office/officeart/2005/8/layout/hList7"/>
    <dgm:cxn modelId="{30A6B2A0-6A9F-4F8D-837D-79FB970B8D0B}" type="presOf" srcId="{BA324BD4-BEA9-45D6-94F5-A5EF2D716A5E}" destId="{A81C82D3-F9B5-45EB-B26E-2C12344120AF}" srcOrd="1" destOrd="0" presId="urn:microsoft.com/office/officeart/2005/8/layout/hList7"/>
    <dgm:cxn modelId="{E9CB21DE-F480-45D1-B378-45011D1EFA01}" type="presParOf" srcId="{B9B49781-E68E-4E43-BF38-03C9DBD83E96}" destId="{24753E2B-8486-4EB0-B9E9-75142DFB3133}" srcOrd="0" destOrd="0" presId="urn:microsoft.com/office/officeart/2005/8/layout/hList7"/>
    <dgm:cxn modelId="{4AA2BCD9-8925-492B-9157-1BA0B5054B96}" type="presParOf" srcId="{B9B49781-E68E-4E43-BF38-03C9DBD83E96}" destId="{B2FAECCD-5806-4D36-92C9-98ECD683D2FC}" srcOrd="1" destOrd="0" presId="urn:microsoft.com/office/officeart/2005/8/layout/hList7"/>
    <dgm:cxn modelId="{DF75BF3A-6D2D-4DD2-9894-4EE543CF3BD6}" type="presParOf" srcId="{B2FAECCD-5806-4D36-92C9-98ECD683D2FC}" destId="{C46EF192-8356-4220-8756-7ECB8C3CB770}" srcOrd="0" destOrd="0" presId="urn:microsoft.com/office/officeart/2005/8/layout/hList7"/>
    <dgm:cxn modelId="{C90C70C7-6371-435D-AD8B-230FBF65E40E}" type="presParOf" srcId="{C46EF192-8356-4220-8756-7ECB8C3CB770}" destId="{D940E1EE-458E-4692-B0E0-81F84644CD79}" srcOrd="0" destOrd="0" presId="urn:microsoft.com/office/officeart/2005/8/layout/hList7"/>
    <dgm:cxn modelId="{9D77A03A-775C-4636-856F-4CAD5B2C566D}" type="presParOf" srcId="{C46EF192-8356-4220-8756-7ECB8C3CB770}" destId="{A81C82D3-F9B5-45EB-B26E-2C12344120AF}" srcOrd="1" destOrd="0" presId="urn:microsoft.com/office/officeart/2005/8/layout/hList7"/>
    <dgm:cxn modelId="{2CE9B535-5584-41C9-8017-3C118759EDDD}" type="presParOf" srcId="{C46EF192-8356-4220-8756-7ECB8C3CB770}" destId="{CABE8BD0-0E89-4E71-84D1-D970790AE233}" srcOrd="2" destOrd="0" presId="urn:microsoft.com/office/officeart/2005/8/layout/hList7"/>
    <dgm:cxn modelId="{678C2606-9D51-4E59-87E4-27884FFFF47B}" type="presParOf" srcId="{C46EF192-8356-4220-8756-7ECB8C3CB770}" destId="{32D48ECF-1802-4E05-AFCB-95EFE5B28AC3}" srcOrd="3" destOrd="0" presId="urn:microsoft.com/office/officeart/2005/8/layout/hList7"/>
    <dgm:cxn modelId="{E37ADDBD-9E0F-4DDF-B56F-DBC9C7BE6BA0}" type="presParOf" srcId="{B2FAECCD-5806-4D36-92C9-98ECD683D2FC}" destId="{797B1668-0A43-4868-A772-E5E2F6BE9EDE}" srcOrd="1" destOrd="0" presId="urn:microsoft.com/office/officeart/2005/8/layout/hList7"/>
    <dgm:cxn modelId="{C9598D51-6587-4437-98EA-B49D771A03DF}" type="presParOf" srcId="{B2FAECCD-5806-4D36-92C9-98ECD683D2FC}" destId="{2DB9561A-0E18-4CB6-85A6-8A24F1CC172D}" srcOrd="2" destOrd="0" presId="urn:microsoft.com/office/officeart/2005/8/layout/hList7"/>
    <dgm:cxn modelId="{4B0358DA-FE41-499D-9640-5BFEF2F411BC}" type="presParOf" srcId="{2DB9561A-0E18-4CB6-85A6-8A24F1CC172D}" destId="{4B6FDF19-EBDB-4A40-9DEE-15ADA7E43D36}" srcOrd="0" destOrd="0" presId="urn:microsoft.com/office/officeart/2005/8/layout/hList7"/>
    <dgm:cxn modelId="{3D7BDCFD-8292-4981-836B-EF98EA33F199}" type="presParOf" srcId="{2DB9561A-0E18-4CB6-85A6-8A24F1CC172D}" destId="{5FA02015-D54D-4674-B5EE-4BBFB76754F3}" srcOrd="1" destOrd="0" presId="urn:microsoft.com/office/officeart/2005/8/layout/hList7"/>
    <dgm:cxn modelId="{70BD079E-4810-4B07-B8A8-DD2F399AB58E}" type="presParOf" srcId="{2DB9561A-0E18-4CB6-85A6-8A24F1CC172D}" destId="{743A5028-9D21-4A25-B594-67E33292F6D6}" srcOrd="2" destOrd="0" presId="urn:microsoft.com/office/officeart/2005/8/layout/hList7"/>
    <dgm:cxn modelId="{015A6675-C217-4EBA-BB0C-BA3A1DBFD65F}" type="presParOf" srcId="{2DB9561A-0E18-4CB6-85A6-8A24F1CC172D}" destId="{B0FA5240-8814-442B-88BA-BCD7554FA695}" srcOrd="3" destOrd="0" presId="urn:microsoft.com/office/officeart/2005/8/layout/hList7"/>
    <dgm:cxn modelId="{266DA607-6D6A-4D44-B19E-3C6AEF67A4C5}" type="presParOf" srcId="{B2FAECCD-5806-4D36-92C9-98ECD683D2FC}" destId="{0924FDDF-68F0-41FD-BF19-71AD8CD6C2EA}" srcOrd="3" destOrd="0" presId="urn:microsoft.com/office/officeart/2005/8/layout/hList7"/>
    <dgm:cxn modelId="{E6A79181-6073-44EA-A149-5D442D4A285A}" type="presParOf" srcId="{B2FAECCD-5806-4D36-92C9-98ECD683D2FC}" destId="{B6145663-5B2A-46F1-9517-8A44C653DDF5}" srcOrd="4" destOrd="0" presId="urn:microsoft.com/office/officeart/2005/8/layout/hList7"/>
    <dgm:cxn modelId="{5B6900C7-CBAA-4BC1-B4AE-A1965E480F86}" type="presParOf" srcId="{B6145663-5B2A-46F1-9517-8A44C653DDF5}" destId="{8E4EBE5C-21EB-42EA-9F67-07453A7E6226}" srcOrd="0" destOrd="0" presId="urn:microsoft.com/office/officeart/2005/8/layout/hList7"/>
    <dgm:cxn modelId="{EF45B429-D19B-4E9A-860F-1DA27B0DB87A}" type="presParOf" srcId="{B6145663-5B2A-46F1-9517-8A44C653DDF5}" destId="{BB5FEE38-0DCA-4000-A523-8A17F5092514}" srcOrd="1" destOrd="0" presId="urn:microsoft.com/office/officeart/2005/8/layout/hList7"/>
    <dgm:cxn modelId="{4BDD9124-81CE-49F4-A9BF-41F6EA1D9685}" type="presParOf" srcId="{B6145663-5B2A-46F1-9517-8A44C653DDF5}" destId="{42849919-4522-4DDD-BAC2-073C9C5D9724}" srcOrd="2" destOrd="0" presId="urn:microsoft.com/office/officeart/2005/8/layout/hList7"/>
    <dgm:cxn modelId="{5D204ABA-44AA-4E43-B9A3-81C8E2E4154B}" type="presParOf" srcId="{B6145663-5B2A-46F1-9517-8A44C653DDF5}" destId="{CE625F00-4AF4-46FB-AAA9-674CA5ED1DB1}"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459F2-AFA1-4B78-9469-0AF67B21E4EF}"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FB6CE21D-1F09-4361-B457-109AD44A8B04}">
      <dgm:prSet phldrT="[Text]" custT="1"/>
      <dgm:spPr>
        <a:solidFill>
          <a:srgbClr val="C00000"/>
        </a:solidFill>
      </dgm:spPr>
      <dgm:t>
        <a:bodyPr/>
        <a:lstStyle/>
        <a:p>
          <a:r>
            <a:rPr lang="en-US" sz="1400" b="1" dirty="0" smtClean="0"/>
            <a:t>Nature of the copyright-protected work</a:t>
          </a:r>
          <a:endParaRPr lang="en-US" sz="1400" dirty="0"/>
        </a:p>
      </dgm:t>
    </dgm:pt>
    <dgm:pt modelId="{992731DF-4F85-4940-8072-2DE99FE733FE}" type="parTrans" cxnId="{7DA9BE15-A819-46FF-8920-E6ED5599202C}">
      <dgm:prSet/>
      <dgm:spPr/>
      <dgm:t>
        <a:bodyPr/>
        <a:lstStyle/>
        <a:p>
          <a:endParaRPr lang="en-US"/>
        </a:p>
      </dgm:t>
    </dgm:pt>
    <dgm:pt modelId="{F0496F26-192C-4BDA-8C33-36EFD1374AE1}" type="sibTrans" cxnId="{7DA9BE15-A819-46FF-8920-E6ED5599202C}">
      <dgm:prSet/>
      <dgm:spPr>
        <a:solidFill>
          <a:srgbClr val="000000"/>
        </a:solidFill>
      </dgm:spPr>
      <dgm:t>
        <a:bodyPr/>
        <a:lstStyle/>
        <a:p>
          <a:endParaRPr lang="en-US" dirty="0"/>
        </a:p>
      </dgm:t>
    </dgm:pt>
    <dgm:pt modelId="{9815A6C6-6D12-4133-A43A-8615D8D17944}">
      <dgm:prSet phldrT="[Text]"/>
      <dgm:spPr>
        <a:solidFill>
          <a:srgbClr val="00B050"/>
        </a:solidFill>
      </dgm:spPr>
      <dgm:t>
        <a:bodyPr/>
        <a:lstStyle/>
        <a:p>
          <a:r>
            <a:rPr lang="en-US" b="1" dirty="0" smtClean="0"/>
            <a:t>Amount and substantiality of the portion used</a:t>
          </a:r>
          <a:endParaRPr lang="en-US" dirty="0"/>
        </a:p>
      </dgm:t>
    </dgm:pt>
    <dgm:pt modelId="{B3B97D62-E4C4-4C10-9BD4-D9EBFE4767D3}" type="parTrans" cxnId="{A8008D76-0028-4C0C-9578-823C8F417EED}">
      <dgm:prSet/>
      <dgm:spPr/>
      <dgm:t>
        <a:bodyPr/>
        <a:lstStyle/>
        <a:p>
          <a:endParaRPr lang="en-US"/>
        </a:p>
      </dgm:t>
    </dgm:pt>
    <dgm:pt modelId="{3FFA7A20-DB6E-4BEF-BB48-FFE015027FC6}" type="sibTrans" cxnId="{A8008D76-0028-4C0C-9578-823C8F417EED}">
      <dgm:prSet/>
      <dgm:spPr>
        <a:solidFill>
          <a:srgbClr val="000000"/>
        </a:solidFill>
      </dgm:spPr>
      <dgm:t>
        <a:bodyPr/>
        <a:lstStyle/>
        <a:p>
          <a:endParaRPr lang="en-US" dirty="0"/>
        </a:p>
      </dgm:t>
    </dgm:pt>
    <dgm:pt modelId="{8E6CBF89-020E-459A-A9FC-675ABE3CC33B}">
      <dgm:prSet phldrT="[Text]"/>
      <dgm:spPr>
        <a:solidFill>
          <a:srgbClr val="FB5105"/>
        </a:solidFill>
      </dgm:spPr>
      <dgm:t>
        <a:bodyPr/>
        <a:lstStyle/>
        <a:p>
          <a:r>
            <a:rPr lang="en-US" b="1" dirty="0" smtClean="0"/>
            <a:t>Effect of your use on the market for the work</a:t>
          </a:r>
          <a:endParaRPr lang="en-US" dirty="0"/>
        </a:p>
      </dgm:t>
    </dgm:pt>
    <dgm:pt modelId="{BB42CC13-99D2-41EA-9967-87D6B532DEF6}" type="parTrans" cxnId="{8BC44FFF-95CA-480C-9CBB-AB42413A2200}">
      <dgm:prSet/>
      <dgm:spPr/>
      <dgm:t>
        <a:bodyPr/>
        <a:lstStyle/>
        <a:p>
          <a:endParaRPr lang="en-US"/>
        </a:p>
      </dgm:t>
    </dgm:pt>
    <dgm:pt modelId="{3E51C22C-D199-4F6A-B245-B9B27E804926}" type="sibTrans" cxnId="{8BC44FFF-95CA-480C-9CBB-AB42413A2200}">
      <dgm:prSet/>
      <dgm:spPr>
        <a:solidFill>
          <a:srgbClr val="000000"/>
        </a:solidFill>
      </dgm:spPr>
      <dgm:t>
        <a:bodyPr/>
        <a:lstStyle/>
        <a:p>
          <a:endParaRPr lang="en-US" dirty="0"/>
        </a:p>
      </dgm:t>
    </dgm:pt>
    <dgm:pt modelId="{74FFCC6B-EAC5-4FF3-ACE4-D8358B4B18C4}">
      <dgm:prSet phldrT="[Text]" custT="1"/>
      <dgm:spPr/>
      <dgm:t>
        <a:bodyPr/>
        <a:lstStyle/>
        <a:p>
          <a:r>
            <a:rPr lang="en-US" sz="1400" b="1" dirty="0" smtClean="0"/>
            <a:t>Purpose and character of the use</a:t>
          </a:r>
          <a:endParaRPr lang="en-US" sz="1400" dirty="0"/>
        </a:p>
      </dgm:t>
    </dgm:pt>
    <dgm:pt modelId="{FB61F260-87C3-4642-8E82-A9D344A2E8BC}" type="parTrans" cxnId="{A6E159A2-254A-4604-8594-5BFE4F6D537B}">
      <dgm:prSet/>
      <dgm:spPr/>
      <dgm:t>
        <a:bodyPr/>
        <a:lstStyle/>
        <a:p>
          <a:endParaRPr lang="en-US"/>
        </a:p>
      </dgm:t>
    </dgm:pt>
    <dgm:pt modelId="{6D248695-9C1B-4EE5-8E59-EC0F3FB0663E}" type="sibTrans" cxnId="{A6E159A2-254A-4604-8594-5BFE4F6D537B}">
      <dgm:prSet/>
      <dgm:spPr>
        <a:solidFill>
          <a:srgbClr val="000000"/>
        </a:solidFill>
      </dgm:spPr>
      <dgm:t>
        <a:bodyPr/>
        <a:lstStyle/>
        <a:p>
          <a:endParaRPr lang="en-US" dirty="0"/>
        </a:p>
      </dgm:t>
    </dgm:pt>
    <dgm:pt modelId="{2EAA8A98-F60D-4F65-8CE5-5782687383A3}" type="pres">
      <dgm:prSet presAssocID="{19A459F2-AFA1-4B78-9469-0AF67B21E4EF}" presName="cycle" presStyleCnt="0">
        <dgm:presLayoutVars>
          <dgm:dir/>
          <dgm:resizeHandles val="exact"/>
        </dgm:presLayoutVars>
      </dgm:prSet>
      <dgm:spPr/>
      <dgm:t>
        <a:bodyPr/>
        <a:lstStyle/>
        <a:p>
          <a:endParaRPr lang="en-US"/>
        </a:p>
      </dgm:t>
    </dgm:pt>
    <dgm:pt modelId="{770C8956-0814-4EFD-8C1D-62F603E92C3F}" type="pres">
      <dgm:prSet presAssocID="{FB6CE21D-1F09-4361-B457-109AD44A8B04}" presName="node" presStyleLbl="node1" presStyleIdx="0" presStyleCnt="4">
        <dgm:presLayoutVars>
          <dgm:bulletEnabled val="1"/>
        </dgm:presLayoutVars>
      </dgm:prSet>
      <dgm:spPr/>
      <dgm:t>
        <a:bodyPr/>
        <a:lstStyle/>
        <a:p>
          <a:endParaRPr lang="en-US"/>
        </a:p>
      </dgm:t>
    </dgm:pt>
    <dgm:pt modelId="{03B7D3ED-0777-487F-9448-5F4C51FB891A}" type="pres">
      <dgm:prSet presAssocID="{F0496F26-192C-4BDA-8C33-36EFD1374AE1}" presName="sibTrans" presStyleLbl="sibTrans2D1" presStyleIdx="0" presStyleCnt="4"/>
      <dgm:spPr/>
      <dgm:t>
        <a:bodyPr/>
        <a:lstStyle/>
        <a:p>
          <a:endParaRPr lang="en-US"/>
        </a:p>
      </dgm:t>
    </dgm:pt>
    <dgm:pt modelId="{85C95C3A-7195-4407-818D-2E6B07389697}" type="pres">
      <dgm:prSet presAssocID="{F0496F26-192C-4BDA-8C33-36EFD1374AE1}" presName="connectorText" presStyleLbl="sibTrans2D1" presStyleIdx="0" presStyleCnt="4"/>
      <dgm:spPr/>
      <dgm:t>
        <a:bodyPr/>
        <a:lstStyle/>
        <a:p>
          <a:endParaRPr lang="en-US"/>
        </a:p>
      </dgm:t>
    </dgm:pt>
    <dgm:pt modelId="{A6FE1EEE-458D-4ADD-9706-6D0D74E3CF68}" type="pres">
      <dgm:prSet presAssocID="{9815A6C6-6D12-4133-A43A-8615D8D17944}" presName="node" presStyleLbl="node1" presStyleIdx="1" presStyleCnt="4">
        <dgm:presLayoutVars>
          <dgm:bulletEnabled val="1"/>
        </dgm:presLayoutVars>
      </dgm:prSet>
      <dgm:spPr/>
      <dgm:t>
        <a:bodyPr/>
        <a:lstStyle/>
        <a:p>
          <a:endParaRPr lang="en-US"/>
        </a:p>
      </dgm:t>
    </dgm:pt>
    <dgm:pt modelId="{47108C6C-C4E3-4CEB-8646-B0EBA950AB6F}" type="pres">
      <dgm:prSet presAssocID="{3FFA7A20-DB6E-4BEF-BB48-FFE015027FC6}" presName="sibTrans" presStyleLbl="sibTrans2D1" presStyleIdx="1" presStyleCnt="4"/>
      <dgm:spPr/>
      <dgm:t>
        <a:bodyPr/>
        <a:lstStyle/>
        <a:p>
          <a:endParaRPr lang="en-US"/>
        </a:p>
      </dgm:t>
    </dgm:pt>
    <dgm:pt modelId="{D6B2F0A3-1E3A-46F7-BB44-BABF303A96EB}" type="pres">
      <dgm:prSet presAssocID="{3FFA7A20-DB6E-4BEF-BB48-FFE015027FC6}" presName="connectorText" presStyleLbl="sibTrans2D1" presStyleIdx="1" presStyleCnt="4"/>
      <dgm:spPr/>
      <dgm:t>
        <a:bodyPr/>
        <a:lstStyle/>
        <a:p>
          <a:endParaRPr lang="en-US"/>
        </a:p>
      </dgm:t>
    </dgm:pt>
    <dgm:pt modelId="{6D2674DC-E483-4B9C-9BCC-85BFDC163018}" type="pres">
      <dgm:prSet presAssocID="{8E6CBF89-020E-459A-A9FC-675ABE3CC33B}" presName="node" presStyleLbl="node1" presStyleIdx="2" presStyleCnt="4">
        <dgm:presLayoutVars>
          <dgm:bulletEnabled val="1"/>
        </dgm:presLayoutVars>
      </dgm:prSet>
      <dgm:spPr/>
      <dgm:t>
        <a:bodyPr/>
        <a:lstStyle/>
        <a:p>
          <a:endParaRPr lang="en-US"/>
        </a:p>
      </dgm:t>
    </dgm:pt>
    <dgm:pt modelId="{85D70991-7092-4E60-A1E0-314EEA51345B}" type="pres">
      <dgm:prSet presAssocID="{3E51C22C-D199-4F6A-B245-B9B27E804926}" presName="sibTrans" presStyleLbl="sibTrans2D1" presStyleIdx="2" presStyleCnt="4"/>
      <dgm:spPr/>
      <dgm:t>
        <a:bodyPr/>
        <a:lstStyle/>
        <a:p>
          <a:endParaRPr lang="en-US"/>
        </a:p>
      </dgm:t>
    </dgm:pt>
    <dgm:pt modelId="{E8BAFAC6-09E3-4A98-AFBA-8C72C1BB5558}" type="pres">
      <dgm:prSet presAssocID="{3E51C22C-D199-4F6A-B245-B9B27E804926}" presName="connectorText" presStyleLbl="sibTrans2D1" presStyleIdx="2" presStyleCnt="4"/>
      <dgm:spPr/>
      <dgm:t>
        <a:bodyPr/>
        <a:lstStyle/>
        <a:p>
          <a:endParaRPr lang="en-US"/>
        </a:p>
      </dgm:t>
    </dgm:pt>
    <dgm:pt modelId="{9A30FDF3-A835-4B66-B1C5-7D6578BCA671}" type="pres">
      <dgm:prSet presAssocID="{74FFCC6B-EAC5-4FF3-ACE4-D8358B4B18C4}" presName="node" presStyleLbl="node1" presStyleIdx="3" presStyleCnt="4">
        <dgm:presLayoutVars>
          <dgm:bulletEnabled val="1"/>
        </dgm:presLayoutVars>
      </dgm:prSet>
      <dgm:spPr/>
      <dgm:t>
        <a:bodyPr/>
        <a:lstStyle/>
        <a:p>
          <a:endParaRPr lang="en-US"/>
        </a:p>
      </dgm:t>
    </dgm:pt>
    <dgm:pt modelId="{A7CA4E35-8BAF-4543-98A1-4E456EF2E53F}" type="pres">
      <dgm:prSet presAssocID="{6D248695-9C1B-4EE5-8E59-EC0F3FB0663E}" presName="sibTrans" presStyleLbl="sibTrans2D1" presStyleIdx="3" presStyleCnt="4"/>
      <dgm:spPr/>
      <dgm:t>
        <a:bodyPr/>
        <a:lstStyle/>
        <a:p>
          <a:endParaRPr lang="en-US"/>
        </a:p>
      </dgm:t>
    </dgm:pt>
    <dgm:pt modelId="{2D6479DC-D478-4DF2-87A5-0FDA35F85F19}" type="pres">
      <dgm:prSet presAssocID="{6D248695-9C1B-4EE5-8E59-EC0F3FB0663E}" presName="connectorText" presStyleLbl="sibTrans2D1" presStyleIdx="3" presStyleCnt="4"/>
      <dgm:spPr/>
      <dgm:t>
        <a:bodyPr/>
        <a:lstStyle/>
        <a:p>
          <a:endParaRPr lang="en-US"/>
        </a:p>
      </dgm:t>
    </dgm:pt>
  </dgm:ptLst>
  <dgm:cxnLst>
    <dgm:cxn modelId="{ECB84C64-A1DF-4777-BCC2-F69C3DF61240}" type="presOf" srcId="{F0496F26-192C-4BDA-8C33-36EFD1374AE1}" destId="{03B7D3ED-0777-487F-9448-5F4C51FB891A}" srcOrd="0" destOrd="0" presId="urn:microsoft.com/office/officeart/2005/8/layout/cycle2"/>
    <dgm:cxn modelId="{7DA9BE15-A819-46FF-8920-E6ED5599202C}" srcId="{19A459F2-AFA1-4B78-9469-0AF67B21E4EF}" destId="{FB6CE21D-1F09-4361-B457-109AD44A8B04}" srcOrd="0" destOrd="0" parTransId="{992731DF-4F85-4940-8072-2DE99FE733FE}" sibTransId="{F0496F26-192C-4BDA-8C33-36EFD1374AE1}"/>
    <dgm:cxn modelId="{593B0742-7580-4892-A0E9-AEDD03A82CC1}" type="presOf" srcId="{3E51C22C-D199-4F6A-B245-B9B27E804926}" destId="{E8BAFAC6-09E3-4A98-AFBA-8C72C1BB5558}" srcOrd="1" destOrd="0" presId="urn:microsoft.com/office/officeart/2005/8/layout/cycle2"/>
    <dgm:cxn modelId="{5334460B-B909-480B-BB57-48B5E8B56604}" type="presOf" srcId="{19A459F2-AFA1-4B78-9469-0AF67B21E4EF}" destId="{2EAA8A98-F60D-4F65-8CE5-5782687383A3}" srcOrd="0" destOrd="0" presId="urn:microsoft.com/office/officeart/2005/8/layout/cycle2"/>
    <dgm:cxn modelId="{8BC44FFF-95CA-480C-9CBB-AB42413A2200}" srcId="{19A459F2-AFA1-4B78-9469-0AF67B21E4EF}" destId="{8E6CBF89-020E-459A-A9FC-675ABE3CC33B}" srcOrd="2" destOrd="0" parTransId="{BB42CC13-99D2-41EA-9967-87D6B532DEF6}" sibTransId="{3E51C22C-D199-4F6A-B245-B9B27E804926}"/>
    <dgm:cxn modelId="{A6E159A2-254A-4604-8594-5BFE4F6D537B}" srcId="{19A459F2-AFA1-4B78-9469-0AF67B21E4EF}" destId="{74FFCC6B-EAC5-4FF3-ACE4-D8358B4B18C4}" srcOrd="3" destOrd="0" parTransId="{FB61F260-87C3-4642-8E82-A9D344A2E8BC}" sibTransId="{6D248695-9C1B-4EE5-8E59-EC0F3FB0663E}"/>
    <dgm:cxn modelId="{EE8F03D0-3038-459B-9E1B-8DB99BEFA800}" type="presOf" srcId="{3E51C22C-D199-4F6A-B245-B9B27E804926}" destId="{85D70991-7092-4E60-A1E0-314EEA51345B}" srcOrd="0" destOrd="0" presId="urn:microsoft.com/office/officeart/2005/8/layout/cycle2"/>
    <dgm:cxn modelId="{19355B48-B0CC-4390-BBAF-9BDD59147112}" type="presOf" srcId="{3FFA7A20-DB6E-4BEF-BB48-FFE015027FC6}" destId="{47108C6C-C4E3-4CEB-8646-B0EBA950AB6F}" srcOrd="0" destOrd="0" presId="urn:microsoft.com/office/officeart/2005/8/layout/cycle2"/>
    <dgm:cxn modelId="{F226C363-0CE7-4FD7-938B-05500C326EE2}" type="presOf" srcId="{9815A6C6-6D12-4133-A43A-8615D8D17944}" destId="{A6FE1EEE-458D-4ADD-9706-6D0D74E3CF68}" srcOrd="0" destOrd="0" presId="urn:microsoft.com/office/officeart/2005/8/layout/cycle2"/>
    <dgm:cxn modelId="{3DA6FF6E-1994-4C10-ADDF-4AF0DBB73060}" type="presOf" srcId="{FB6CE21D-1F09-4361-B457-109AD44A8B04}" destId="{770C8956-0814-4EFD-8C1D-62F603E92C3F}" srcOrd="0" destOrd="0" presId="urn:microsoft.com/office/officeart/2005/8/layout/cycle2"/>
    <dgm:cxn modelId="{B9570667-EA82-4B85-A0FF-5A28144AD94C}" type="presOf" srcId="{F0496F26-192C-4BDA-8C33-36EFD1374AE1}" destId="{85C95C3A-7195-4407-818D-2E6B07389697}" srcOrd="1" destOrd="0" presId="urn:microsoft.com/office/officeart/2005/8/layout/cycle2"/>
    <dgm:cxn modelId="{0020931D-408C-4783-8788-D56B5AE5A68E}" type="presOf" srcId="{6D248695-9C1B-4EE5-8E59-EC0F3FB0663E}" destId="{2D6479DC-D478-4DF2-87A5-0FDA35F85F19}" srcOrd="1" destOrd="0" presId="urn:microsoft.com/office/officeart/2005/8/layout/cycle2"/>
    <dgm:cxn modelId="{0D85529E-A531-49C2-8BF7-155E2548D343}" type="presOf" srcId="{6D248695-9C1B-4EE5-8E59-EC0F3FB0663E}" destId="{A7CA4E35-8BAF-4543-98A1-4E456EF2E53F}" srcOrd="0" destOrd="0" presId="urn:microsoft.com/office/officeart/2005/8/layout/cycle2"/>
    <dgm:cxn modelId="{D3518E87-309F-48BA-B61B-6E2594130CDE}" type="presOf" srcId="{8E6CBF89-020E-459A-A9FC-675ABE3CC33B}" destId="{6D2674DC-E483-4B9C-9BCC-85BFDC163018}" srcOrd="0" destOrd="0" presId="urn:microsoft.com/office/officeart/2005/8/layout/cycle2"/>
    <dgm:cxn modelId="{874EB991-AEE4-43AC-806C-B9E6C0C64C36}" type="presOf" srcId="{3FFA7A20-DB6E-4BEF-BB48-FFE015027FC6}" destId="{D6B2F0A3-1E3A-46F7-BB44-BABF303A96EB}" srcOrd="1" destOrd="0" presId="urn:microsoft.com/office/officeart/2005/8/layout/cycle2"/>
    <dgm:cxn modelId="{A8008D76-0028-4C0C-9578-823C8F417EED}" srcId="{19A459F2-AFA1-4B78-9469-0AF67B21E4EF}" destId="{9815A6C6-6D12-4133-A43A-8615D8D17944}" srcOrd="1" destOrd="0" parTransId="{B3B97D62-E4C4-4C10-9BD4-D9EBFE4767D3}" sibTransId="{3FFA7A20-DB6E-4BEF-BB48-FFE015027FC6}"/>
    <dgm:cxn modelId="{67A76206-AAC0-4CD8-B2B5-54536E9B0C7E}" type="presOf" srcId="{74FFCC6B-EAC5-4FF3-ACE4-D8358B4B18C4}" destId="{9A30FDF3-A835-4B66-B1C5-7D6578BCA671}" srcOrd="0" destOrd="0" presId="urn:microsoft.com/office/officeart/2005/8/layout/cycle2"/>
    <dgm:cxn modelId="{AE3E2D04-9C3E-4577-ADC7-850BFFCE2ED2}" type="presParOf" srcId="{2EAA8A98-F60D-4F65-8CE5-5782687383A3}" destId="{770C8956-0814-4EFD-8C1D-62F603E92C3F}" srcOrd="0" destOrd="0" presId="urn:microsoft.com/office/officeart/2005/8/layout/cycle2"/>
    <dgm:cxn modelId="{C4838A92-685B-40F0-9D0F-3F8D572375C1}" type="presParOf" srcId="{2EAA8A98-F60D-4F65-8CE5-5782687383A3}" destId="{03B7D3ED-0777-487F-9448-5F4C51FB891A}" srcOrd="1" destOrd="0" presId="urn:microsoft.com/office/officeart/2005/8/layout/cycle2"/>
    <dgm:cxn modelId="{58234C71-FA7B-4B11-B45C-4118F8C1AE41}" type="presParOf" srcId="{03B7D3ED-0777-487F-9448-5F4C51FB891A}" destId="{85C95C3A-7195-4407-818D-2E6B07389697}" srcOrd="0" destOrd="0" presId="urn:microsoft.com/office/officeart/2005/8/layout/cycle2"/>
    <dgm:cxn modelId="{52958DE8-925D-4DE9-9DDA-1F2DF8B20BA8}" type="presParOf" srcId="{2EAA8A98-F60D-4F65-8CE5-5782687383A3}" destId="{A6FE1EEE-458D-4ADD-9706-6D0D74E3CF68}" srcOrd="2" destOrd="0" presId="urn:microsoft.com/office/officeart/2005/8/layout/cycle2"/>
    <dgm:cxn modelId="{ECA599EE-5E84-4450-9B2A-4C65C7027C54}" type="presParOf" srcId="{2EAA8A98-F60D-4F65-8CE5-5782687383A3}" destId="{47108C6C-C4E3-4CEB-8646-B0EBA950AB6F}" srcOrd="3" destOrd="0" presId="urn:microsoft.com/office/officeart/2005/8/layout/cycle2"/>
    <dgm:cxn modelId="{62E521D4-D1D7-4284-ACBD-1A5422DE2BC3}" type="presParOf" srcId="{47108C6C-C4E3-4CEB-8646-B0EBA950AB6F}" destId="{D6B2F0A3-1E3A-46F7-BB44-BABF303A96EB}" srcOrd="0" destOrd="0" presId="urn:microsoft.com/office/officeart/2005/8/layout/cycle2"/>
    <dgm:cxn modelId="{AB392122-1953-4AA4-91A8-AF5FECF1255B}" type="presParOf" srcId="{2EAA8A98-F60D-4F65-8CE5-5782687383A3}" destId="{6D2674DC-E483-4B9C-9BCC-85BFDC163018}" srcOrd="4" destOrd="0" presId="urn:microsoft.com/office/officeart/2005/8/layout/cycle2"/>
    <dgm:cxn modelId="{771C6316-7399-4557-8B7F-32464BDB67B4}" type="presParOf" srcId="{2EAA8A98-F60D-4F65-8CE5-5782687383A3}" destId="{85D70991-7092-4E60-A1E0-314EEA51345B}" srcOrd="5" destOrd="0" presId="urn:microsoft.com/office/officeart/2005/8/layout/cycle2"/>
    <dgm:cxn modelId="{F65C120D-252E-496E-8511-A8042222CC46}" type="presParOf" srcId="{85D70991-7092-4E60-A1E0-314EEA51345B}" destId="{E8BAFAC6-09E3-4A98-AFBA-8C72C1BB5558}" srcOrd="0" destOrd="0" presId="urn:microsoft.com/office/officeart/2005/8/layout/cycle2"/>
    <dgm:cxn modelId="{FCC24B36-06C3-4467-9360-32372F8763A7}" type="presParOf" srcId="{2EAA8A98-F60D-4F65-8CE5-5782687383A3}" destId="{9A30FDF3-A835-4B66-B1C5-7D6578BCA671}" srcOrd="6" destOrd="0" presId="urn:microsoft.com/office/officeart/2005/8/layout/cycle2"/>
    <dgm:cxn modelId="{C0B44DA7-9370-4DC6-92CE-E7A24550A79C}" type="presParOf" srcId="{2EAA8A98-F60D-4F65-8CE5-5782687383A3}" destId="{A7CA4E35-8BAF-4543-98A1-4E456EF2E53F}" srcOrd="7" destOrd="0" presId="urn:microsoft.com/office/officeart/2005/8/layout/cycle2"/>
    <dgm:cxn modelId="{A7765652-15EF-49AA-A923-1F0A4F4237AA}" type="presParOf" srcId="{A7CA4E35-8BAF-4543-98A1-4E456EF2E53F}" destId="{2D6479DC-D478-4DF2-87A5-0FDA35F85F1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0E1EE-458E-4692-B0E0-81F84644CD79}">
      <dsp:nvSpPr>
        <dsp:cNvPr id="0" name=""/>
        <dsp:cNvSpPr/>
      </dsp:nvSpPr>
      <dsp:spPr>
        <a:xfrm>
          <a:off x="1279" y="0"/>
          <a:ext cx="1991320"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First published before 1923</a:t>
          </a:r>
          <a:endParaRPr lang="en-US" sz="2400" kern="1200" dirty="0"/>
        </a:p>
      </dsp:txBody>
      <dsp:txXfrm>
        <a:off x="1279" y="1625600"/>
        <a:ext cx="1991320" cy="1625600"/>
      </dsp:txXfrm>
    </dsp:sp>
    <dsp:sp modelId="{32D48ECF-1802-4E05-AFCB-95EFE5B28AC3}">
      <dsp:nvSpPr>
        <dsp:cNvPr id="0" name=""/>
        <dsp:cNvSpPr/>
      </dsp:nvSpPr>
      <dsp:spPr>
        <a:xfrm>
          <a:off x="320284" y="243840"/>
          <a:ext cx="1353312" cy="1353312"/>
        </a:xfrm>
        <a:prstGeom prst="smileyFace">
          <a:avLst/>
        </a:prstGeom>
        <a:solidFill>
          <a:srgbClr val="00B050"/>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B6FDF19-EBDB-4A40-9DEE-15ADA7E43D36}">
      <dsp:nvSpPr>
        <dsp:cNvPr id="0" name=""/>
        <dsp:cNvSpPr/>
      </dsp:nvSpPr>
      <dsp:spPr>
        <a:xfrm>
          <a:off x="2052339" y="0"/>
          <a:ext cx="1991320"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First published between 1923 and 2002</a:t>
          </a:r>
          <a:endParaRPr lang="en-US" sz="2100" kern="1200" dirty="0"/>
        </a:p>
      </dsp:txBody>
      <dsp:txXfrm>
        <a:off x="2052339" y="1625600"/>
        <a:ext cx="1991320" cy="1625600"/>
      </dsp:txXfrm>
    </dsp:sp>
    <dsp:sp modelId="{B0FA5240-8814-442B-88BA-BCD7554FA695}">
      <dsp:nvSpPr>
        <dsp:cNvPr id="0" name=""/>
        <dsp:cNvSpPr/>
      </dsp:nvSpPr>
      <dsp:spPr>
        <a:xfrm>
          <a:off x="4742687" y="1135645"/>
          <a:ext cx="1353312" cy="1353312"/>
        </a:xfrm>
        <a:prstGeom prst="actionButtonBlank">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EBE5C-21EB-42EA-9F67-07453A7E6226}">
      <dsp:nvSpPr>
        <dsp:cNvPr id="0" name=""/>
        <dsp:cNvSpPr/>
      </dsp:nvSpPr>
      <dsp:spPr>
        <a:xfrm>
          <a:off x="4103399" y="0"/>
          <a:ext cx="1991320" cy="4063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First published after 2002</a:t>
          </a:r>
          <a:endParaRPr lang="en-US" sz="2400" kern="1200" dirty="0"/>
        </a:p>
      </dsp:txBody>
      <dsp:txXfrm>
        <a:off x="4103399" y="1625600"/>
        <a:ext cx="1991320" cy="1625600"/>
      </dsp:txXfrm>
    </dsp:sp>
    <dsp:sp modelId="{CE625F00-4AF4-46FB-AAA9-674CA5ED1DB1}">
      <dsp:nvSpPr>
        <dsp:cNvPr id="0" name=""/>
        <dsp:cNvSpPr/>
      </dsp:nvSpPr>
      <dsp:spPr>
        <a:xfrm>
          <a:off x="4381466" y="243840"/>
          <a:ext cx="1353312" cy="1353312"/>
        </a:xfrm>
        <a:prstGeom prst="octagon">
          <a:avLst/>
        </a:prstGeom>
        <a:solidFill>
          <a:srgbClr val="FF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4753E2B-8486-4EB0-B9E9-75142DFB3133}">
      <dsp:nvSpPr>
        <dsp:cNvPr id="0" name=""/>
        <dsp:cNvSpPr/>
      </dsp:nvSpPr>
      <dsp:spPr>
        <a:xfrm>
          <a:off x="243839" y="3251200"/>
          <a:ext cx="5608320" cy="609600"/>
        </a:xfrm>
        <a:prstGeom prst="leftRightArrow">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C8956-0814-4EFD-8C1D-62F603E92C3F}">
      <dsp:nvSpPr>
        <dsp:cNvPr id="0" name=""/>
        <dsp:cNvSpPr/>
      </dsp:nvSpPr>
      <dsp:spPr>
        <a:xfrm>
          <a:off x="2532468" y="1104"/>
          <a:ext cx="1705944" cy="170594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Nature of the copyright-protected work</a:t>
          </a:r>
          <a:endParaRPr lang="en-US" sz="1400" kern="1200" dirty="0"/>
        </a:p>
      </dsp:txBody>
      <dsp:txXfrm>
        <a:off x="2782298" y="250934"/>
        <a:ext cx="1206284" cy="1206284"/>
      </dsp:txXfrm>
    </dsp:sp>
    <dsp:sp modelId="{03B7D3ED-0777-487F-9448-5F4C51FB891A}">
      <dsp:nvSpPr>
        <dsp:cNvPr id="0" name=""/>
        <dsp:cNvSpPr/>
      </dsp:nvSpPr>
      <dsp:spPr>
        <a:xfrm rot="2700000">
          <a:off x="4055629" y="1464327"/>
          <a:ext cx="455879" cy="57575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075658" y="1531125"/>
        <a:ext cx="319115" cy="345454"/>
      </dsp:txXfrm>
    </dsp:sp>
    <dsp:sp modelId="{A6FE1EEE-458D-4ADD-9706-6D0D74E3CF68}">
      <dsp:nvSpPr>
        <dsp:cNvPr id="0" name=""/>
        <dsp:cNvSpPr/>
      </dsp:nvSpPr>
      <dsp:spPr>
        <a:xfrm>
          <a:off x="4346971" y="1815607"/>
          <a:ext cx="1705944" cy="170594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Amount and substantiality of the portion used</a:t>
          </a:r>
          <a:endParaRPr lang="en-US" sz="1400" kern="1200" dirty="0"/>
        </a:p>
      </dsp:txBody>
      <dsp:txXfrm>
        <a:off x="4596801" y="2065437"/>
        <a:ext cx="1206284" cy="1206284"/>
      </dsp:txXfrm>
    </dsp:sp>
    <dsp:sp modelId="{47108C6C-C4E3-4CEB-8646-B0EBA950AB6F}">
      <dsp:nvSpPr>
        <dsp:cNvPr id="0" name=""/>
        <dsp:cNvSpPr/>
      </dsp:nvSpPr>
      <dsp:spPr>
        <a:xfrm rot="8100000">
          <a:off x="4073876" y="3278829"/>
          <a:ext cx="455879" cy="57575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190611" y="3345627"/>
        <a:ext cx="319115" cy="345454"/>
      </dsp:txXfrm>
    </dsp:sp>
    <dsp:sp modelId="{6D2674DC-E483-4B9C-9BCC-85BFDC163018}">
      <dsp:nvSpPr>
        <dsp:cNvPr id="0" name=""/>
        <dsp:cNvSpPr/>
      </dsp:nvSpPr>
      <dsp:spPr>
        <a:xfrm>
          <a:off x="2532468" y="3630110"/>
          <a:ext cx="1705944" cy="1705944"/>
        </a:xfrm>
        <a:prstGeom prst="ellipse">
          <a:avLst/>
        </a:prstGeom>
        <a:solidFill>
          <a:srgbClr val="FB51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Effect of your use on the market for the work</a:t>
          </a:r>
          <a:endParaRPr lang="en-US" sz="1400" kern="1200" dirty="0"/>
        </a:p>
      </dsp:txBody>
      <dsp:txXfrm>
        <a:off x="2782298" y="3879940"/>
        <a:ext cx="1206284" cy="1206284"/>
      </dsp:txXfrm>
    </dsp:sp>
    <dsp:sp modelId="{85D70991-7092-4E60-A1E0-314EEA51345B}">
      <dsp:nvSpPr>
        <dsp:cNvPr id="0" name=""/>
        <dsp:cNvSpPr/>
      </dsp:nvSpPr>
      <dsp:spPr>
        <a:xfrm rot="13500000">
          <a:off x="2259373" y="3297076"/>
          <a:ext cx="455879" cy="57575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376108" y="3460580"/>
        <a:ext cx="319115" cy="345454"/>
      </dsp:txXfrm>
    </dsp:sp>
    <dsp:sp modelId="{9A30FDF3-A835-4B66-B1C5-7D6578BCA671}">
      <dsp:nvSpPr>
        <dsp:cNvPr id="0" name=""/>
        <dsp:cNvSpPr/>
      </dsp:nvSpPr>
      <dsp:spPr>
        <a:xfrm>
          <a:off x="717965" y="1815607"/>
          <a:ext cx="1705944" cy="1705944"/>
        </a:xfrm>
        <a:prstGeom prst="ellipse">
          <a:avLst/>
        </a:prstGeom>
        <a:solidFill>
          <a:schemeClr val="accent3">
            <a:hueOff val="2265692"/>
            <a:satOff val="0"/>
            <a:lumOff val="9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Purpose and character of the use</a:t>
          </a:r>
          <a:endParaRPr lang="en-US" sz="1400" kern="1200" dirty="0"/>
        </a:p>
      </dsp:txBody>
      <dsp:txXfrm>
        <a:off x="967795" y="2065437"/>
        <a:ext cx="1206284" cy="1206284"/>
      </dsp:txXfrm>
    </dsp:sp>
    <dsp:sp modelId="{A7CA4E35-8BAF-4543-98A1-4E456EF2E53F}">
      <dsp:nvSpPr>
        <dsp:cNvPr id="0" name=""/>
        <dsp:cNvSpPr/>
      </dsp:nvSpPr>
      <dsp:spPr>
        <a:xfrm rot="18900000">
          <a:off x="2241126" y="1482573"/>
          <a:ext cx="455879" cy="575756"/>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61155" y="1646077"/>
        <a:ext cx="319115" cy="34545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605FA3-DF84-4C9C-95EF-319FFBAB47E8}" type="datetimeFigureOut">
              <a:rPr lang="en-US" smtClean="0">
                <a:latin typeface="Arial" pitchFamily="34" charset="0"/>
              </a:rPr>
              <a:pPr/>
              <a:t>6/20/2016</a:t>
            </a:fld>
            <a:endParaRPr lang="en-US" dirty="0">
              <a:latin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330AC2-4D9B-42B8-851F-F745CBB153FB}"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572551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CAB2D76C-F225-47E4-8870-016D40065085}" type="datetimeFigureOut">
              <a:rPr lang="en-US" smtClean="0"/>
              <a:pPr/>
              <a:t>6/20/2016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defRPr>
            </a:lvl1pPr>
          </a:lstStyle>
          <a:p>
            <a:fld id="{6E316562-8D5B-4FA8-A1F8-64F74D39FB21}" type="slidenum">
              <a:rPr lang="en-US" smtClean="0"/>
              <a:pPr/>
              <a:t>‹#›</a:t>
            </a:fld>
            <a:endParaRPr lang="en-US" dirty="0"/>
          </a:p>
        </p:txBody>
      </p:sp>
    </p:spTree>
    <p:extLst>
      <p:ext uri="{BB962C8B-B14F-4D97-AF65-F5344CB8AC3E}">
        <p14:creationId xmlns:p14="http://schemas.microsoft.com/office/powerpoint/2010/main" val="10751430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1.jp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No Photo">
    <p:spTree>
      <p:nvGrpSpPr>
        <p:cNvPr id="1" name=""/>
        <p:cNvGrpSpPr/>
        <p:nvPr/>
      </p:nvGrpSpPr>
      <p:grpSpPr>
        <a:xfrm>
          <a:off x="0" y="0"/>
          <a:ext cx="0" cy="0"/>
          <a:chOff x="0" y="0"/>
          <a:chExt cx="0" cy="0"/>
        </a:xfrm>
      </p:grpSpPr>
      <p:sp>
        <p:nvSpPr>
          <p:cNvPr id="10" name="Rectangle 7"/>
          <p:cNvSpPr/>
          <p:nvPr userDrawn="1"/>
        </p:nvSpPr>
        <p:spPr bwMode="gray">
          <a:xfrm>
            <a:off x="5838825" y="1606164"/>
            <a:ext cx="3314700" cy="2329732"/>
          </a:xfrm>
          <a:prstGeom prst="rect">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2" name="Rectangle 7"/>
          <p:cNvSpPr/>
          <p:nvPr userDrawn="1"/>
        </p:nvSpPr>
        <p:spPr bwMode="gray">
          <a:xfrm>
            <a:off x="111319"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8" name="Rectangle 7"/>
          <p:cNvSpPr/>
          <p:nvPr userDrawn="1"/>
        </p:nvSpPr>
        <p:spPr bwMode="gray">
          <a:xfrm>
            <a:off x="0" y="1606164"/>
            <a:ext cx="7626096" cy="2329732"/>
          </a:xfrm>
          <a:custGeom>
            <a:avLst/>
            <a:gdLst/>
            <a:ahLst/>
            <a:cxnLst/>
            <a:rect l="l" t="t" r="r" b="b"/>
            <a:pathLst>
              <a:path w="7614103" h="2329732">
                <a:moveTo>
                  <a:pt x="0" y="0"/>
                </a:moveTo>
                <a:lnTo>
                  <a:pt x="7614103" y="0"/>
                </a:lnTo>
                <a:lnTo>
                  <a:pt x="6375362" y="2329732"/>
                </a:lnTo>
                <a:lnTo>
                  <a:pt x="0" y="2329732"/>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1"/>
          <p:cNvSpPr>
            <a:spLocks noGrp="1"/>
          </p:cNvSpPr>
          <p:nvPr>
            <p:ph type="ctrTitle" hasCustomPrompt="1"/>
          </p:nvPr>
        </p:nvSpPr>
        <p:spPr>
          <a:xfrm>
            <a:off x="685800" y="2352674"/>
            <a:ext cx="5710626" cy="1585125"/>
          </a:xfrm>
        </p:spPr>
        <p:txBody>
          <a:bodyPr rIns="0" anchor="t" anchorCtr="0"/>
          <a:lstStyle>
            <a:lvl1pPr>
              <a:lnSpc>
                <a:spcPct val="85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77690"/>
            <a:ext cx="4572000" cy="914400"/>
          </a:xfrm>
        </p:spPr>
        <p:txBody>
          <a:bodyPr/>
          <a:lstStyle>
            <a:lvl1pPr marL="0" indent="0" algn="l">
              <a:spcBef>
                <a:spcPts val="0"/>
              </a:spcBef>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174" y="542544"/>
            <a:ext cx="1719072" cy="509016"/>
          </a:xfrm>
          <a:prstGeom prst="rect">
            <a:avLst/>
          </a:prstGeom>
        </p:spPr>
      </p:pic>
      <p:sp>
        <p:nvSpPr>
          <p:cNvPr id="11" name="TextBox 10"/>
          <p:cNvSpPr txBox="1"/>
          <p:nvPr userDrawn="1"/>
        </p:nvSpPr>
        <p:spPr>
          <a:xfrm>
            <a:off x="685800" y="4160788"/>
            <a:ext cx="767839" cy="169277"/>
          </a:xfrm>
          <a:prstGeom prst="rect">
            <a:avLst/>
          </a:prstGeom>
          <a:noFill/>
        </p:spPr>
        <p:txBody>
          <a:bodyPr wrap="none" lIns="0" tIns="0" rIns="0" bIns="0" rtlCol="0">
            <a:spAutoFit/>
          </a:bodyPr>
          <a:lstStyle/>
          <a:p>
            <a:r>
              <a:rPr lang="en-US" sz="1100" i="1" dirty="0" smtClean="0"/>
              <a:t>Prepared by</a:t>
            </a:r>
          </a:p>
        </p:txBody>
      </p:sp>
      <p:sp>
        <p:nvSpPr>
          <p:cNvPr id="9" name="TextBox 8"/>
          <p:cNvSpPr txBox="1">
            <a:spLocks noChangeArrowheads="1"/>
          </p:cNvSpPr>
          <p:nvPr userDrawn="1"/>
        </p:nvSpPr>
        <p:spPr bwMode="auto">
          <a:xfrm>
            <a:off x="685800" y="6457950"/>
            <a:ext cx="674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dirty="0">
                <a:solidFill>
                  <a:srgbClr val="323232"/>
                </a:solidFill>
                <a:latin typeface="Arial" pitchFamily="34" charset="0"/>
                <a:cs typeface="Arial" pitchFamily="34" charset="0"/>
              </a:rPr>
              <a:t>Albuquerque  /  Colorado Springs  /  Denver  /  Irvine  /  Las Vegas  /  Los Angeles  /  Phoenix  /  Reno  /  Silicon Valley  /  Tucson</a:t>
            </a:r>
          </a:p>
        </p:txBody>
      </p:sp>
      <p:sp>
        <p:nvSpPr>
          <p:cNvPr id="12" name="Rectangle 10"/>
          <p:cNvSpPr>
            <a:spLocks noChangeArrowheads="1"/>
          </p:cNvSpPr>
          <p:nvPr userDrawn="1"/>
        </p:nvSpPr>
        <p:spPr bwMode="auto">
          <a:xfrm>
            <a:off x="7108825" y="6457950"/>
            <a:ext cx="1354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altLang="en-US" sz="900" dirty="0">
                <a:solidFill>
                  <a:srgbClr val="323232"/>
                </a:solidFill>
                <a:latin typeface="Arial" pitchFamily="34" charset="0"/>
                <a:cs typeface="Arial" pitchFamily="34" charset="0"/>
              </a:rPr>
              <a:t>lrrc.com</a:t>
            </a:r>
          </a:p>
        </p:txBody>
      </p:sp>
    </p:spTree>
    <p:extLst>
      <p:ext uri="{BB962C8B-B14F-4D97-AF65-F5344CB8AC3E}">
        <p14:creationId xmlns:p14="http://schemas.microsoft.com/office/powerpoint/2010/main" val="28351486"/>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cap="none" baseline="0"/>
            </a:lvl1pPr>
            <a:lvl3pPr marL="685800" indent="-228600">
              <a:buFont typeface="Arial" panose="020B0604020202020204" pitchFamily="34" charset="0"/>
              <a:buChar char="–"/>
              <a:defRPr/>
            </a:lvl3pPr>
            <a:lvl4pPr marL="914400" indent="-228600">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6" name="Slide Number Placeholder 5"/>
          <p:cNvSpPr>
            <a:spLocks noGrp="1"/>
          </p:cNvSpPr>
          <p:nvPr>
            <p:ph type="sldNum" sz="quarter" idx="12"/>
          </p:nvPr>
        </p:nvSpPr>
        <p:spPr/>
        <p:txBody>
          <a:bodyPr/>
          <a:lstStyle/>
          <a:p>
            <a:fld id="{4D467D88-DCFD-354C-96A5-D863D5E9364D}" type="slidenum">
              <a:rPr lang="en-US" smtClean="0"/>
              <a:pPr/>
              <a:t>‹#›</a:t>
            </a:fld>
            <a:endParaRPr lang="en-US" dirty="0"/>
          </a:p>
        </p:txBody>
      </p:sp>
    </p:spTree>
    <p:extLst>
      <p:ext uri="{BB962C8B-B14F-4D97-AF65-F5344CB8AC3E}">
        <p14:creationId xmlns:p14="http://schemas.microsoft.com/office/powerpoint/2010/main" val="3060823148"/>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0" indent="0">
              <a:buNone/>
              <a:defRPr cap="none" baseline="0"/>
            </a:lvl1pPr>
            <a:lvl2pPr marL="0" indent="0" algn="l">
              <a:buNone/>
              <a:defRPr/>
            </a:lvl2pPr>
            <a:lvl3pPr marL="0" indent="0">
              <a:buNone/>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6" name="Slide Number Placeholder 5"/>
          <p:cNvSpPr>
            <a:spLocks noGrp="1"/>
          </p:cNvSpPr>
          <p:nvPr>
            <p:ph type="sldNum" sz="quarter" idx="12"/>
          </p:nvPr>
        </p:nvSpPr>
        <p:spPr/>
        <p:txBody>
          <a:bodyPr/>
          <a:lstStyle/>
          <a:p>
            <a:fld id="{4D467D88-DCFD-354C-96A5-D863D5E9364D}" type="slidenum">
              <a:rPr lang="en-US" smtClean="0"/>
              <a:pPr/>
              <a:t>‹#›</a:t>
            </a:fld>
            <a:endParaRPr lang="en-US" dirty="0"/>
          </a:p>
        </p:txBody>
      </p:sp>
    </p:spTree>
    <p:extLst>
      <p:ext uri="{BB962C8B-B14F-4D97-AF65-F5344CB8AC3E}">
        <p14:creationId xmlns:p14="http://schemas.microsoft.com/office/powerpoint/2010/main" val="4150382001"/>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85800"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7" name="Slide Number Placeholder 6"/>
          <p:cNvSpPr>
            <a:spLocks noGrp="1"/>
          </p:cNvSpPr>
          <p:nvPr>
            <p:ph type="sldNum" sz="quarter" idx="12"/>
          </p:nvPr>
        </p:nvSpPr>
        <p:spPr/>
        <p:txBody>
          <a:bodyPr/>
          <a:lstStyle/>
          <a:p>
            <a:fld id="{4D467D88-DCFD-354C-96A5-D863D5E9364D}"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3"/>
          </p:nvPr>
        </p:nvSpPr>
        <p:spPr bwMode="gray">
          <a:xfrm>
            <a:off x="4751387" y="1091565"/>
            <a:ext cx="3706813" cy="512064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9608113"/>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9" name="Slide Number Placeholder 8"/>
          <p:cNvSpPr>
            <a:spLocks noGrp="1"/>
          </p:cNvSpPr>
          <p:nvPr>
            <p:ph type="sldNum" sz="quarter" idx="12"/>
          </p:nvPr>
        </p:nvSpPr>
        <p:spPr/>
        <p:txBody>
          <a:bodyPr/>
          <a:lstStyle/>
          <a:p>
            <a:fld id="{4D467D88-DCFD-354C-96A5-D863D5E9364D}"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half" idx="13"/>
          </p:nvPr>
        </p:nvSpPr>
        <p:spPr bwMode="gray">
          <a:xfrm>
            <a:off x="685800"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4"/>
          </p:nvPr>
        </p:nvSpPr>
        <p:spPr>
          <a:xfrm>
            <a:off x="4751387" y="992505"/>
            <a:ext cx="3706813" cy="502601"/>
          </a:xfrm>
          <a:noFill/>
          <a:ln>
            <a:noFill/>
          </a:ln>
        </p:spPr>
        <p:txBody>
          <a:bodyPr lIns="0" rIns="0" anchor="ctr" anchorCtr="0"/>
          <a:lstStyle>
            <a:lvl1pPr marL="0" indent="0">
              <a:buNone/>
              <a:defRPr sz="20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5"/>
          </p:nvPr>
        </p:nvSpPr>
        <p:spPr bwMode="gray">
          <a:xfrm>
            <a:off x="4751387" y="1581150"/>
            <a:ext cx="3706813" cy="4602480"/>
          </a:xfrm>
        </p:spPr>
        <p:txBody>
          <a:bodyPr vert="horz" lIns="0" tIns="0" rIns="91440" bIns="0" rtlCol="0">
            <a:noAutofit/>
          </a:bodyPr>
          <a:lstStyle>
            <a:lvl1pPr>
              <a:defRPr lang="en-US" sz="2000" cap="none" baseline="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267412"/>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8" name="Right Triangle 31"/>
          <p:cNvSpPr/>
          <p:nvPr userDrawn="1"/>
        </p:nvSpPr>
        <p:spPr>
          <a:xfrm rot="5400000">
            <a:off x="1143000" y="-1143000"/>
            <a:ext cx="6858000" cy="9144000"/>
          </a:xfrm>
          <a:custGeom>
            <a:avLst/>
            <a:gdLst/>
            <a:ahLst/>
            <a:cxnLst/>
            <a:rect l="l" t="t" r="r" b="b"/>
            <a:pathLst>
              <a:path w="6857999" h="9143999">
                <a:moveTo>
                  <a:pt x="0" y="9143999"/>
                </a:moveTo>
                <a:lnTo>
                  <a:pt x="0" y="0"/>
                </a:lnTo>
                <a:lnTo>
                  <a:pt x="1781921" y="0"/>
                </a:lnTo>
                <a:lnTo>
                  <a:pt x="6857998" y="2753259"/>
                </a:lnTo>
                <a:lnTo>
                  <a:pt x="6857999" y="2753259"/>
                </a:lnTo>
                <a:lnTo>
                  <a:pt x="6857999" y="9143999"/>
                </a:lnTo>
                <a:close/>
              </a:path>
            </a:pathLst>
          </a:custGeom>
          <a:solidFill>
            <a:srgbClr val="AF27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Triangle 18"/>
          <p:cNvSpPr/>
          <p:nvPr userDrawn="1"/>
        </p:nvSpPr>
        <p:spPr bwMode="ltGray">
          <a:xfrm rot="16200000">
            <a:off x="5335995" y="3038880"/>
            <a:ext cx="4958538" cy="2679701"/>
          </a:xfrm>
          <a:custGeom>
            <a:avLst/>
            <a:gdLst/>
            <a:ahLst/>
            <a:cxnLst/>
            <a:rect l="l" t="t" r="r" b="b"/>
            <a:pathLst>
              <a:path w="4958538" h="2679701">
                <a:moveTo>
                  <a:pt x="4958538" y="2679701"/>
                </a:moveTo>
                <a:lnTo>
                  <a:pt x="0" y="2679701"/>
                </a:lnTo>
                <a:lnTo>
                  <a:pt x="0" y="0"/>
                </a:lnTo>
                <a:close/>
              </a:path>
            </a:pathLst>
          </a:custGeom>
          <a:solidFill>
            <a:srgbClr val="3232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bwMode="ltGray">
          <a:xfrm>
            <a:off x="685801" y="2169795"/>
            <a:ext cx="7620000" cy="1371600"/>
          </a:xfrm>
        </p:spPr>
        <p:txBody>
          <a:bodyPr rIns="0" anchor="b" anchorCtr="0"/>
          <a:lstStyle>
            <a:lvl1pPr algn="l">
              <a:lnSpc>
                <a:spcPct val="90000"/>
              </a:lnSpc>
              <a:defRPr sz="44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ltGray">
          <a:xfrm>
            <a:off x="685800" y="3713163"/>
            <a:ext cx="4298950" cy="1005840"/>
          </a:xfrm>
        </p:spPr>
        <p:txBody>
          <a:bodyPr rIns="0" anchor="t" anchorCtr="0"/>
          <a:lstStyle>
            <a:lvl1pPr marL="0" indent="0">
              <a:spcBef>
                <a:spcPts val="60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bwMode="ltGray"/>
        <p:txBody>
          <a:bodyPr/>
          <a:lstStyle>
            <a:lvl1pPr>
              <a:defRPr>
                <a:solidFill>
                  <a:schemeClr val="bg1"/>
                </a:solidFill>
              </a:defRPr>
            </a:lvl1pPr>
          </a:lstStyle>
          <a:p>
            <a:r>
              <a:rPr lang="en-US" dirty="0" smtClean="0"/>
              <a:t>©2016 Lewis Roca Rothgerber Christie LLP  /  Strictly Confidential  /  lrrc.com  /</a:t>
            </a:r>
            <a:endParaRPr lang="en-US" dirty="0"/>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4D467D88-DCFD-354C-96A5-D863D5E9364D}" type="slidenum">
              <a:rPr lang="en-US" smtClean="0"/>
              <a:pPr/>
              <a:t>‹#›</a:t>
            </a:fld>
            <a:endParaRPr lang="en-US" dirty="0"/>
          </a:p>
        </p:txBody>
      </p:sp>
      <p:sp>
        <p:nvSpPr>
          <p:cNvPr id="8" name="TextBox 7"/>
          <p:cNvSpPr txBox="1"/>
          <p:nvPr userDrawn="1"/>
        </p:nvSpPr>
        <p:spPr bwMode="invGray">
          <a:xfrm>
            <a:off x="-500338" y="16932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8746578"/>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a:t>
            </a:fld>
            <a:endParaRPr lang="en-US" dirty="0"/>
          </a:p>
        </p:txBody>
      </p:sp>
    </p:spTree>
    <p:extLst>
      <p:ext uri="{BB962C8B-B14F-4D97-AF65-F5344CB8AC3E}">
        <p14:creationId xmlns:p14="http://schemas.microsoft.com/office/powerpoint/2010/main" val="2146829618"/>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©2016 Lewis Roca Rothgerber Christie LLP  /  Strictly Confidential  /  lrrc.com  /</a:t>
            </a:r>
            <a:endParaRPr lang="en-US" dirty="0"/>
          </a:p>
        </p:txBody>
      </p:sp>
      <p:sp>
        <p:nvSpPr>
          <p:cNvPr id="4" name="Slide Number Placeholder 3"/>
          <p:cNvSpPr>
            <a:spLocks noGrp="1"/>
          </p:cNvSpPr>
          <p:nvPr>
            <p:ph type="sldNum" sz="quarter" idx="12"/>
          </p:nvPr>
        </p:nvSpPr>
        <p:spPr/>
        <p:txBody>
          <a:bodyPr/>
          <a:lstStyle/>
          <a:p>
            <a:fld id="{4D467D88-DCFD-354C-96A5-D863D5E9364D}" type="slidenum">
              <a:rPr lang="en-US" smtClean="0"/>
              <a:pPr/>
              <a:t>‹#›</a:t>
            </a:fld>
            <a:endParaRPr lang="en-US" dirty="0"/>
          </a:p>
        </p:txBody>
      </p:sp>
    </p:spTree>
    <p:extLst>
      <p:ext uri="{BB962C8B-B14F-4D97-AF65-F5344CB8AC3E}">
        <p14:creationId xmlns:p14="http://schemas.microsoft.com/office/powerpoint/2010/main" val="30687332"/>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5.xml" Type="http://schemas.openxmlformats.org/officeDocument/2006/relationships/slideLayout" Id="rId5"></Relationship><Relationship Target="../slideLayouts/slideLayout4.xml" Type="http://schemas.openxmlformats.org/officeDocument/2006/relationships/slideLayout" Id="rId4"></Relationship><Relationship Target="../theme/theme1.xml" Type="http://schemas.openxmlformats.org/officeDocument/2006/relationships/theme"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7"/>
          <p:cNvSpPr/>
          <p:nvPr/>
        </p:nvSpPr>
        <p:spPr bwMode="gray">
          <a:xfrm>
            <a:off x="7771577" y="1"/>
            <a:ext cx="1384299" cy="752128"/>
          </a:xfrm>
          <a:custGeom>
            <a:avLst/>
            <a:gdLst/>
            <a:ahLst/>
            <a:cxnLst/>
            <a:rect l="l" t="t" r="r" b="b"/>
            <a:pathLst>
              <a:path w="1384299" h="752128">
                <a:moveTo>
                  <a:pt x="400544" y="0"/>
                </a:moveTo>
                <a:lnTo>
                  <a:pt x="1384299" y="0"/>
                </a:lnTo>
                <a:lnTo>
                  <a:pt x="1384299" y="752128"/>
                </a:lnTo>
                <a:lnTo>
                  <a:pt x="0" y="752128"/>
                </a:lnTo>
                <a:close/>
              </a:path>
            </a:pathLst>
          </a:cu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9" name="Rectangle 7"/>
          <p:cNvSpPr/>
          <p:nvPr/>
        </p:nvSpPr>
        <p:spPr bwMode="gray">
          <a:xfrm>
            <a:off x="-11876" y="1"/>
            <a:ext cx="8092250" cy="752129"/>
          </a:xfrm>
          <a:custGeom>
            <a:avLst/>
            <a:gdLst/>
            <a:ahLst/>
            <a:cxnLst/>
            <a:rect l="l" t="t" r="r" b="b"/>
            <a:pathLst>
              <a:path w="8092250" h="752129">
                <a:moveTo>
                  <a:pt x="0" y="0"/>
                </a:moveTo>
                <a:lnTo>
                  <a:pt x="1306301" y="0"/>
                </a:lnTo>
                <a:lnTo>
                  <a:pt x="6785949" y="0"/>
                </a:lnTo>
                <a:lnTo>
                  <a:pt x="8092250" y="0"/>
                </a:lnTo>
                <a:lnTo>
                  <a:pt x="7691705" y="752129"/>
                </a:lnTo>
                <a:lnTo>
                  <a:pt x="6785949" y="752129"/>
                </a:lnTo>
                <a:lnTo>
                  <a:pt x="1306301" y="752129"/>
                </a:lnTo>
                <a:lnTo>
                  <a:pt x="0" y="752129"/>
                </a:lnTo>
                <a:close/>
              </a:path>
            </a:pathLst>
          </a:custGeom>
          <a:solidFill>
            <a:schemeClr val="tx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 name="Title Placeholder 1"/>
          <p:cNvSpPr>
            <a:spLocks noGrp="1"/>
          </p:cNvSpPr>
          <p:nvPr>
            <p:ph type="title"/>
          </p:nvPr>
        </p:nvSpPr>
        <p:spPr bwMode="white">
          <a:xfrm>
            <a:off x="685800" y="0"/>
            <a:ext cx="7223760" cy="728798"/>
          </a:xfrm>
          <a:prstGeom prst="rect">
            <a:avLst/>
          </a:prstGeom>
        </p:spPr>
        <p:txBody>
          <a:bodyPr vert="horz" lIns="0" tIns="0" rIns="9144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1067254"/>
            <a:ext cx="7772400" cy="5120640"/>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685800" y="6475540"/>
            <a:ext cx="3657600" cy="219456"/>
          </a:xfrm>
          <a:prstGeom prst="rect">
            <a:avLst/>
          </a:prstGeom>
        </p:spPr>
        <p:txBody>
          <a:bodyPr vert="horz" lIns="0" tIns="45720" rIns="0" bIns="45720" rtlCol="0" anchor="ctr"/>
          <a:lstStyle>
            <a:lvl1pPr algn="l">
              <a:defRPr sz="800">
                <a:solidFill>
                  <a:schemeClr val="tx1"/>
                </a:solidFill>
              </a:defRPr>
            </a:lvl1pPr>
          </a:lstStyle>
          <a:p>
            <a:r>
              <a:rPr lang="en-US" dirty="0" smtClean="0"/>
              <a:t>©2015 Lewis Roca Rothgerber Christie LLP  /  Strictly Confidential  /  lrrc.com  /</a:t>
            </a:r>
            <a:endParaRPr lang="en-US" dirty="0"/>
          </a:p>
        </p:txBody>
      </p:sp>
      <p:sp>
        <p:nvSpPr>
          <p:cNvPr id="6" name="Slide Number Placeholder 5"/>
          <p:cNvSpPr>
            <a:spLocks noGrp="1"/>
          </p:cNvSpPr>
          <p:nvPr>
            <p:ph type="sldNum" sz="quarter" idx="4"/>
          </p:nvPr>
        </p:nvSpPr>
        <p:spPr bwMode="gray">
          <a:xfrm>
            <a:off x="4305302" y="6475540"/>
            <a:ext cx="320040" cy="219456"/>
          </a:xfrm>
          <a:prstGeom prst="rect">
            <a:avLst/>
          </a:prstGeom>
        </p:spPr>
        <p:txBody>
          <a:bodyPr vert="horz" lIns="0" tIns="0" rIns="0" bIns="0" rtlCol="0" anchor="ctr" anchorCtr="0"/>
          <a:lstStyle>
            <a:lvl1pPr algn="l">
              <a:defRPr sz="800">
                <a:solidFill>
                  <a:schemeClr val="tx1"/>
                </a:solidFill>
              </a:defRPr>
            </a:lvl1pPr>
          </a:lstStyle>
          <a:p>
            <a:fld id="{4D467D88-DCFD-354C-96A5-D863D5E9364D}" type="slidenum">
              <a:rPr lang="en-US" smtClean="0"/>
              <a:pPr/>
              <a:t>‹#›</a:t>
            </a:fld>
            <a:endParaRPr lang="en-US" dirty="0"/>
          </a:p>
        </p:txBody>
      </p:sp>
    </p:spTree>
    <p:extLst>
      <p:ext uri="{BB962C8B-B14F-4D97-AF65-F5344CB8AC3E}">
        <p14:creationId xmlns:p14="http://schemas.microsoft.com/office/powerpoint/2010/main" val="1599987809"/>
      </p:ext>
    </p:extLst>
  </p:cSld>
  <p:clrMap bg1="lt1" tx1="dk1" bg2="lt2" tx2="dk2" accent1="accent1" accent2="accent2" accent3="accent3" accent4="accent4" accent5="accent5" accent6="accent6" hlink="hlink" folHlink="folHlink"/>
  <p:sldLayoutIdLst>
    <p:sldLayoutId id="2147483675" r:id="rId1"/>
    <p:sldLayoutId id="2147483650" r:id="rId2"/>
    <p:sldLayoutId id="2147483676" r:id="rId3"/>
    <p:sldLayoutId id="2147483652" r:id="rId4"/>
    <p:sldLayoutId id="2147483653" r:id="rId5"/>
    <p:sldLayoutId id="2147483651" r:id="rId6"/>
    <p:sldLayoutId id="2147483654" r:id="rId7"/>
    <p:sldLayoutId id="2147483655" r:id="rId8"/>
  </p:sldLayoutIdLst>
  <p:transition spd="slow">
    <p:cover/>
  </p:transition>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28600" indent="-228600" algn="l" defTabSz="457200" rtl="0" eaLnBrk="1" latinLnBrk="0" hangingPunct="1">
        <a:spcBef>
          <a:spcPts val="1200"/>
        </a:spcBef>
        <a:buClr>
          <a:schemeClr val="tx2"/>
        </a:buClr>
        <a:buFont typeface="Arial" panose="020B0604020202020204" pitchFamily="34" charset="0"/>
        <a:buChar char="•"/>
        <a:defRPr sz="2200" b="0" kern="1200">
          <a:solidFill>
            <a:schemeClr val="tx1"/>
          </a:solidFill>
          <a:latin typeface="+mn-lt"/>
          <a:ea typeface="+mn-ea"/>
          <a:cs typeface="+mn-cs"/>
        </a:defRPr>
      </a:lvl1pPr>
      <a:lvl2pPr marL="457200" indent="-228600" algn="l" defTabSz="457200" rtl="0" eaLnBrk="1" latinLnBrk="0" hangingPunct="1">
        <a:spcBef>
          <a:spcPts val="800"/>
        </a:spcBef>
        <a:buClr>
          <a:schemeClr val="tx2"/>
        </a:buClr>
        <a:buFont typeface="Georgia" panose="02040502050405020303" pitchFamily="18" charset="0"/>
        <a:buChar char="–"/>
        <a:defRPr sz="1800" kern="1200">
          <a:solidFill>
            <a:schemeClr val="tx1"/>
          </a:solidFill>
          <a:latin typeface="+mn-lt"/>
          <a:ea typeface="+mn-ea"/>
          <a:cs typeface="+mn-cs"/>
        </a:defRPr>
      </a:lvl2pPr>
      <a:lvl3pPr marL="685800" indent="-228600" algn="l" defTabSz="4572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228600" algn="l" defTabSz="457200" rtl="0" eaLnBrk="1" latinLnBrk="0" hangingPunct="1">
        <a:spcBef>
          <a:spcPts val="600"/>
        </a:spcBef>
        <a:buClrTx/>
        <a:buFont typeface="Arial" panose="020B0604020202020204" pitchFamily="34" charset="0"/>
        <a:buChar char="•"/>
        <a:defRPr sz="1400" kern="1200">
          <a:solidFill>
            <a:schemeClr val="tx1"/>
          </a:solidFill>
          <a:latin typeface="+mn-lt"/>
          <a:ea typeface="+mn-ea"/>
          <a:cs typeface="+mn-cs"/>
        </a:defRPr>
      </a:lvl4pPr>
      <a:lvl5pPr marL="1234440" indent="-182880" algn="l" defTabSz="457200" rtl="0" eaLnBrk="1" latinLnBrk="0" hangingPunct="1">
        <a:spcBef>
          <a:spcPts val="300"/>
        </a:spcBef>
        <a:buClrTx/>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ode="External" Target="mailto:KSiegal@LRRC.com" Type="http://schemas.openxmlformats.org/officeDocument/2006/relationships/hyperlink" Id="rId3"></Relationship><Relationship Target="../slideLayouts/slideLayout1.xml" Type="http://schemas.openxmlformats.org/officeDocument/2006/relationships/slideLayout" Id="rId1"></Relationship><Relationship Target="../media/image3.jpeg" Type="http://schemas.openxmlformats.org/officeDocument/2006/relationships/image" Id="rId5"></Relationship><Relationship Target="../media/image2.jpeg" Type="http://schemas.openxmlformats.org/officeDocument/2006/relationships/image" Id="rId4"></Relationship></Relationships>
</file>

<file path=ppt/slides/_rels/slide10.xml.rels><?xml version="1.0" encoding="UTF-8" ?><Relationships xmlns="http://schemas.openxmlformats.org/package/2006/relationships"><Relationship TargetMode="External" Target="http://www.wipo.int/treaties/en/ShowResults.jsp?treaty_id=15" Type="http://schemas.openxmlformats.org/officeDocument/2006/relationships/hyperlink" Id="rId3"></Relationship><Relationship Target="../slideLayouts/slideLayout2.xml" Type="http://schemas.openxmlformats.org/officeDocument/2006/relationships/slideLayout" Id="rId1"></Relationship><Relationship Target="../media/image6.png" Type="http://schemas.openxmlformats.org/officeDocument/2006/relationships/image" Id="rId5"></Relationship><Relationship TargetMode="External" Target="http://www.wipo.int/wipolex/en/other_treaties/parties.jsp?treaty_id=208&amp;group_id=22" Type="http://schemas.openxmlformats.org/officeDocument/2006/relationships/hyperlink" Id="rId4"></Relationship></Relationships>
</file>

<file path=ppt/slides/_rels/slide1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7.png" Type="http://schemas.openxmlformats.org/officeDocument/2006/relationships/image" Id="rId3"></Relationship><Relationship Target="../slideLayouts/slideLayout2.xml" Type="http://schemas.openxmlformats.org/officeDocument/2006/relationships/slideLayout" Id="rId1"></Relationship><Relationship Target="../media/image9.png" Type="http://schemas.openxmlformats.org/officeDocument/2006/relationships/image" Id="rId5"></Relationship><Relationship Target="../media/image8.png" Type="http://schemas.openxmlformats.org/officeDocument/2006/relationships/image" Id="rId4"></Relationship></Relationships>
</file>

<file path=ppt/slides/_rels/slide14.xml.rels><?xml version="1.0" encoding="UTF-8" ?><Relationships xmlns="http://schemas.openxmlformats.org/package/2006/relationships"><Relationship Target="../media/image10.png" Type="http://schemas.openxmlformats.org/officeDocument/2006/relationships/image" Id="rId3"></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2.png" Type="http://schemas.openxmlformats.org/officeDocument/2006/relationships/image" Id="rId3"></Relationship><Relationship Target="../media/image11.png" Type="http://schemas.openxmlformats.org/officeDocument/2006/relationships/image"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diagrams/drawing1.xml" Type="http://schemas.microsoft.com/office/2007/relationships/diagramDrawing" Id="rId8"></Relationship><Relationship TargetMode="External" Target="http://copyright.cornell.edu/resources/publicdomain.cfm" Type="http://schemas.openxmlformats.org/officeDocument/2006/relationships/hyperlink" Id="rId3"></Relationship><Relationship Target="../diagrams/colors1.xml" Type="http://schemas.openxmlformats.org/officeDocument/2006/relationships/diagramColors" Id="rId7"></Relationship><Relationship Target="../slideLayouts/slideLayout2.xml" Type="http://schemas.openxmlformats.org/officeDocument/2006/relationships/slideLayout" Id="rId1"></Relationship><Relationship Target="../diagrams/quickStyle1.xml" Type="http://schemas.openxmlformats.org/officeDocument/2006/relationships/diagramQuickStyle" Id="rId6"></Relationship><Relationship Target="../diagrams/layout1.xml" Type="http://schemas.openxmlformats.org/officeDocument/2006/relationships/diagramLayout" Id="rId5"></Relationship><Relationship Target="../diagrams/data1.xml" Type="http://schemas.openxmlformats.org/officeDocument/2006/relationships/diagramData" Id="rId4"></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26.xml.rels><?xml version="1.0" encoding="UTF-8" ?><Relationships xmlns="http://schemas.openxmlformats.org/package/2006/relationships"><Relationship Target="../diagrams/data2.xml" Type="http://schemas.openxmlformats.org/officeDocument/2006/relationships/diagramData" Id="rId3"></Relationship><Relationship Target="../diagrams/drawing2.xml" Type="http://schemas.microsoft.com/office/2007/relationships/diagramDrawing" Id="rId7"></Relationship><Relationship Target="../slideLayouts/slideLayout2.xml" Type="http://schemas.openxmlformats.org/officeDocument/2006/relationships/slideLayout" Id="rId1"></Relationship><Relationship Target="../diagrams/colors2.xml" Type="http://schemas.openxmlformats.org/officeDocument/2006/relationships/diagramColors" Id="rId6"></Relationship><Relationship Target="../diagrams/quickStyle2.xml" Type="http://schemas.openxmlformats.org/officeDocument/2006/relationships/diagramQuickStyle" Id="rId5"></Relationship><Relationship Target="../diagrams/layout2.xml" Type="http://schemas.openxmlformats.org/officeDocument/2006/relationships/diagramLayout" Id="rId4"></Relationship></Relationships>
</file>

<file path=ppt/slides/_rels/slide2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3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9.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40.xml.rels><?xml version="1.0" encoding="UTF-8" ?><Relationships xmlns="http://schemas.openxmlformats.org/package/2006/relationships"><Relationship Target="../slideLayouts/slideLayout2.xml" Type="http://schemas.openxmlformats.org/officeDocument/2006/relationships/slideLayout" Id="rId3"></Relationship><Relationship Target="../media/media1.avi" Type="http://schemas.openxmlformats.org/officeDocument/2006/relationships/video" Id="rId2"></Relationship><Relationship Target="../media/media1.avi" Type="http://schemas.microsoft.com/office/2007/relationships/media" Id="rId1"></Relationship><Relationship Target="../media/image13.png" Type="http://schemas.openxmlformats.org/officeDocument/2006/relationships/image" Id="rId5"></Relationship></Relationships>
</file>

<file path=ppt/slides/_rels/slide4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5.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4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1.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52.xml.rels><?xml version="1.0" encoding="UTF-8" ?><Relationships xmlns="http://schemas.openxmlformats.org/package/2006/relationships"><Relationship Target="../media/image14.jpeg" Type="http://schemas.openxmlformats.org/officeDocument/2006/relationships/image" Id="rId3"></Relationship><Relationship Target="../slideLayouts/slideLayout2.xml" Type="http://schemas.openxmlformats.org/officeDocument/2006/relationships/slideLayout" Id="rId1"></Relationship></Relationships>
</file>

<file path=ppt/slides/_rels/slide53.xml.rels><?xml version="1.0" encoding="UTF-8" ?><Relationships xmlns="http://schemas.openxmlformats.org/package/2006/relationships"><Relationship Target="../media/image14.jpeg" Type="http://schemas.openxmlformats.org/officeDocument/2006/relationships/image" Id="rId3"></Relationship><Relationship Target="../slideLayouts/slideLayout2.xml" Type="http://schemas.openxmlformats.org/officeDocument/2006/relationships/slideLayout" Id="rId1"></Relationship></Relationships>
</file>

<file path=ppt/slides/_rels/slide5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5.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5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9.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6.xml.rels><?xml version="1.0" encoding="UTF-8" ?><Relationships xmlns="http://schemas.openxmlformats.org/package/2006/relationships"><Relationship Target="../media/image5.png" Type="http://schemas.openxmlformats.org/officeDocument/2006/relationships/image" Id="rId3"></Relationship><Relationship Target="../media/image4.png" Type="http://schemas.openxmlformats.org/officeDocument/2006/relationships/imag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6.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5474"/>
            <a:ext cx="5710626" cy="1585125"/>
          </a:xfrm>
        </p:spPr>
        <p:txBody>
          <a:bodyPr/>
          <a:lstStyle/>
          <a:p>
            <a:r>
              <a:rPr lang="en-US" b="1" dirty="0" smtClean="0"/>
              <a:t>Real-Life </a:t>
            </a:r>
            <a:r>
              <a:rPr lang="en-US" b="1" dirty="0"/>
              <a:t>Examples of Common </a:t>
            </a:r>
            <a:r>
              <a:rPr lang="en-US" b="1" dirty="0">
                <a:solidFill>
                  <a:srgbClr val="FFFF00"/>
                </a:solidFill>
              </a:rPr>
              <a:t>Copyright Missteps</a:t>
            </a:r>
          </a:p>
        </p:txBody>
      </p:sp>
      <p:sp>
        <p:nvSpPr>
          <p:cNvPr id="3" name="Subtitle 2"/>
          <p:cNvSpPr>
            <a:spLocks noGrp="1"/>
          </p:cNvSpPr>
          <p:nvPr>
            <p:ph type="subTitle" idx="1"/>
          </p:nvPr>
        </p:nvSpPr>
        <p:spPr>
          <a:xfrm>
            <a:off x="685800" y="4377689"/>
            <a:ext cx="4572000" cy="1556385"/>
          </a:xfrm>
        </p:spPr>
        <p:txBody>
          <a:bodyPr/>
          <a:lstStyle/>
          <a:p>
            <a:r>
              <a:rPr lang="en-US" b="1" dirty="0" smtClean="0">
                <a:solidFill>
                  <a:srgbClr val="000000"/>
                </a:solidFill>
              </a:rPr>
              <a:t>Kyle N. Siegal</a:t>
            </a:r>
          </a:p>
          <a:p>
            <a:r>
              <a:rPr lang="en-US" sz="1300" b="0" dirty="0" smtClean="0">
                <a:solidFill>
                  <a:srgbClr val="000000"/>
                </a:solidFill>
              </a:rPr>
              <a:t>Associate, Intellectual Property Group, Phoenix</a:t>
            </a:r>
          </a:p>
          <a:p>
            <a:r>
              <a:rPr lang="en-US" sz="1300" b="0" dirty="0" smtClean="0">
                <a:hlinkClick r:id="rId3"/>
              </a:rPr>
              <a:t>KSiegal@LRRC.com</a:t>
            </a:r>
            <a:r>
              <a:rPr lang="en-US" sz="1300" b="0" dirty="0" smtClean="0"/>
              <a:t> </a:t>
            </a:r>
          </a:p>
          <a:p>
            <a:endParaRPr lang="en-US" sz="1300" b="0" dirty="0"/>
          </a:p>
          <a:p>
            <a:r>
              <a:rPr lang="en-US" dirty="0" smtClean="0">
                <a:solidFill>
                  <a:srgbClr val="000000"/>
                </a:solidFill>
              </a:rPr>
              <a:t>Rachel A. Nicholas</a:t>
            </a:r>
            <a:endParaRPr lang="en-US" dirty="0">
              <a:solidFill>
                <a:srgbClr val="000000"/>
              </a:solidFill>
            </a:endParaRPr>
          </a:p>
          <a:p>
            <a:r>
              <a:rPr lang="en-US" sz="1300" b="0" dirty="0" smtClean="0">
                <a:solidFill>
                  <a:srgbClr val="000000"/>
                </a:solidFill>
              </a:rPr>
              <a:t>Associate, </a:t>
            </a:r>
            <a:r>
              <a:rPr lang="en-US" sz="1300" b="0" dirty="0">
                <a:solidFill>
                  <a:srgbClr val="000000"/>
                </a:solidFill>
              </a:rPr>
              <a:t>Intellectual Property Group, Phoenix</a:t>
            </a:r>
          </a:p>
          <a:p>
            <a:r>
              <a:rPr lang="en-US" sz="1300" b="0" dirty="0" smtClean="0">
                <a:hlinkClick r:id="rId3"/>
              </a:rPr>
              <a:t>RNicholas@LRRC.com</a:t>
            </a:r>
            <a:r>
              <a:rPr lang="en-US" sz="1300" b="0" dirty="0" smtClean="0"/>
              <a:t> </a:t>
            </a:r>
            <a:endParaRPr lang="en-US" sz="1300" b="0" dirty="0"/>
          </a:p>
          <a:p>
            <a:endParaRPr lang="en-US" sz="1300" b="0" dirty="0"/>
          </a:p>
        </p:txBody>
      </p:sp>
      <p:sp>
        <p:nvSpPr>
          <p:cNvPr id="7" name="TextBox 6"/>
          <p:cNvSpPr txBox="1"/>
          <p:nvPr/>
        </p:nvSpPr>
        <p:spPr bwMode="white">
          <a:xfrm>
            <a:off x="685800" y="2036713"/>
            <a:ext cx="2743200" cy="184666"/>
          </a:xfrm>
          <a:prstGeom prst="rect">
            <a:avLst/>
          </a:prstGeom>
          <a:noFill/>
        </p:spPr>
        <p:txBody>
          <a:bodyPr wrap="none" lIns="0" tIns="0" rIns="0" bIns="0" rtlCol="0">
            <a:noAutofit/>
          </a:bodyPr>
          <a:lstStyle/>
          <a:p>
            <a:endParaRPr lang="en-US" sz="1200" cap="all" dirty="0" smtClean="0">
              <a:solidFill>
                <a:schemeClr val="bg1"/>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791" y="4231406"/>
            <a:ext cx="1217635" cy="17026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844" y="4231406"/>
            <a:ext cx="1218389" cy="170266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5813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a:t>
            </a:r>
            <a:r>
              <a:rPr lang="en-US" b="1" dirty="0">
                <a:solidFill>
                  <a:schemeClr val="accent2">
                    <a:lumMod val="60000"/>
                    <a:lumOff val="40000"/>
                  </a:schemeClr>
                </a:solidFill>
              </a:rPr>
              <a:t> Foreign Works</a:t>
            </a:r>
            <a:endParaRPr lang="en-US" b="1" dirty="0"/>
          </a:p>
        </p:txBody>
      </p:sp>
      <p:sp>
        <p:nvSpPr>
          <p:cNvPr id="3" name="Content Placeholder 2"/>
          <p:cNvSpPr>
            <a:spLocks noGrp="1"/>
          </p:cNvSpPr>
          <p:nvPr>
            <p:ph idx="1"/>
          </p:nvPr>
        </p:nvSpPr>
        <p:spPr/>
        <p:txBody>
          <a:bodyPr/>
          <a:lstStyle/>
          <a:p>
            <a:r>
              <a:rPr lang="en-US" dirty="0" smtClean="0">
                <a:solidFill>
                  <a:srgbClr val="000000"/>
                </a:solidFill>
              </a:rPr>
              <a:t>How many contracting parties to the Berne Convention?</a:t>
            </a:r>
            <a:endParaRPr lang="en-US" dirty="0">
              <a:solidFill>
                <a:srgbClr val="000000"/>
              </a:solidFill>
            </a:endParaRPr>
          </a:p>
          <a:p>
            <a:pPr lvl="1"/>
            <a:r>
              <a:rPr lang="en-US" dirty="0">
                <a:solidFill>
                  <a:srgbClr val="000000"/>
                </a:solidFill>
              </a:rPr>
              <a:t>171 (</a:t>
            </a:r>
            <a:r>
              <a:rPr lang="en-US" dirty="0">
                <a:solidFill>
                  <a:srgbClr val="000000"/>
                </a:solidFill>
                <a:hlinkClick r:id="rId3"/>
              </a:rPr>
              <a:t>http://</a:t>
            </a:r>
            <a:r>
              <a:rPr lang="en-US" dirty="0" smtClean="0">
                <a:solidFill>
                  <a:srgbClr val="000000"/>
                </a:solidFill>
                <a:hlinkClick r:id="rId3"/>
              </a:rPr>
              <a:t>www.wipo.int/treaties/en/ShowResults.jsp?treaty_id=15</a:t>
            </a:r>
            <a:r>
              <a:rPr lang="en-US" dirty="0" smtClean="0">
                <a:solidFill>
                  <a:srgbClr val="000000"/>
                </a:solidFill>
              </a:rPr>
              <a:t>)</a:t>
            </a:r>
          </a:p>
          <a:p>
            <a:r>
              <a:rPr lang="en-US" dirty="0" smtClean="0">
                <a:solidFill>
                  <a:srgbClr val="000000"/>
                </a:solidFill>
              </a:rPr>
              <a:t>How many signatories to the Universal Copyright Convention?</a:t>
            </a:r>
          </a:p>
          <a:p>
            <a:pPr lvl="1"/>
            <a:r>
              <a:rPr lang="en-US" dirty="0">
                <a:solidFill>
                  <a:srgbClr val="000000"/>
                </a:solidFill>
              </a:rPr>
              <a:t>100 (</a:t>
            </a:r>
            <a:r>
              <a:rPr lang="en-US" dirty="0">
                <a:solidFill>
                  <a:srgbClr val="000000"/>
                </a:solidFill>
                <a:hlinkClick r:id="rId4"/>
              </a:rPr>
              <a:t>http://</a:t>
            </a:r>
            <a:r>
              <a:rPr lang="en-US" dirty="0" smtClean="0">
                <a:solidFill>
                  <a:srgbClr val="000000"/>
                </a:solidFill>
                <a:hlinkClick r:id="rId4"/>
              </a:rPr>
              <a:t>www.wipo.int/wipolex/en/other_treaties/parties.jsp?treaty_id=208&amp;group_id=22</a:t>
            </a:r>
            <a:r>
              <a:rPr lang="en-US" dirty="0" smtClean="0">
                <a:solidFill>
                  <a:srgbClr val="000000"/>
                </a:solidFill>
              </a:rPr>
              <a:t>)   </a:t>
            </a:r>
          </a:p>
          <a:p>
            <a:pPr lvl="1"/>
            <a:endParaRPr lang="en-US" dirty="0" smtClean="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10</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853" y="3433763"/>
            <a:ext cx="32289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78792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a:t>
            </a:r>
            <a:r>
              <a:rPr lang="en-US" b="1" dirty="0">
                <a:solidFill>
                  <a:schemeClr val="accent2">
                    <a:lumMod val="60000"/>
                    <a:lumOff val="40000"/>
                  </a:schemeClr>
                </a:solidFill>
              </a:rPr>
              <a:t> Foreign Works</a:t>
            </a:r>
            <a:endParaRPr lang="en-US" b="1" dirty="0"/>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a:solidFill>
                  <a:srgbClr val="000000"/>
                </a:solidFill>
              </a:rPr>
              <a:t>TAKE-AWAY</a:t>
            </a:r>
          </a:p>
          <a:p>
            <a:pPr marL="2286000" lvl="2" indent="0">
              <a:buNone/>
            </a:pPr>
            <a:endParaRPr lang="en-US" sz="2400" dirty="0">
              <a:solidFill>
                <a:srgbClr val="000000"/>
              </a:solidFill>
            </a:endParaRPr>
          </a:p>
          <a:p>
            <a:pPr marL="2286000" lvl="2" indent="0">
              <a:buNone/>
            </a:pPr>
            <a:r>
              <a:rPr lang="en-US" sz="2400" dirty="0" smtClean="0">
                <a:solidFill>
                  <a:srgbClr val="000000"/>
                </a:solidFill>
              </a:rPr>
              <a:t>Treat works created outside the U.S. the same way you treat works created inside the U.S.—get permission if at all possible.</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11</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0096326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4" y="2326682"/>
            <a:ext cx="734178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
            </a:r>
            <a:br>
              <a:rPr lang="en-US" sz="5400" b="1" dirty="0" smtClean="0"/>
            </a:br>
            <a:r>
              <a:rPr lang="en-US" sz="5400" b="1" dirty="0" smtClean="0"/>
              <a:t>Assuming a work is in the </a:t>
            </a:r>
            <a:r>
              <a:rPr lang="en-US" sz="5400" b="1" dirty="0" smtClean="0">
                <a:solidFill>
                  <a:srgbClr val="FFFF00"/>
                </a:solidFill>
              </a:rPr>
              <a:t>“public domain” </a:t>
            </a:r>
            <a:r>
              <a:rPr lang="en-US" sz="5400" b="1" dirty="0" smtClean="0"/>
              <a:t>because the Internet says so or because the work lacks a </a:t>
            </a:r>
            <a:br>
              <a:rPr lang="en-US" sz="5400" b="1" dirty="0" smtClean="0"/>
            </a:br>
            <a:r>
              <a:rPr lang="en-US" sz="5400" b="1" dirty="0" smtClean="0"/>
              <a:t>© notice</a:t>
            </a:r>
            <a:endParaRPr lang="en-US" sz="5400" b="1" dirty="0"/>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12</a:t>
            </a:fld>
            <a:endParaRPr lang="en-US" dirty="0"/>
          </a:p>
        </p:txBody>
      </p:sp>
      <p:sp>
        <p:nvSpPr>
          <p:cNvPr id="6" name="Title 1"/>
          <p:cNvSpPr txBox="1">
            <a:spLocks/>
          </p:cNvSpPr>
          <p:nvPr/>
        </p:nvSpPr>
        <p:spPr bwMode="ltGray">
          <a:xfrm>
            <a:off x="7552434" y="4873255"/>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32346609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Assuming</a:t>
            </a:r>
            <a:r>
              <a:rPr lang="en-US" b="1" dirty="0" smtClean="0">
                <a:solidFill>
                  <a:schemeClr val="accent2">
                    <a:lumMod val="60000"/>
                    <a:lumOff val="40000"/>
                  </a:schemeClr>
                </a:solidFill>
              </a:rPr>
              <a:t> </a:t>
            </a:r>
            <a:r>
              <a:rPr lang="en-US" b="1" dirty="0" smtClean="0">
                <a:solidFill>
                  <a:srgbClr val="FFFF00"/>
                </a:solidFill>
              </a:rPr>
              <a:t>Public Domain </a:t>
            </a:r>
            <a:r>
              <a:rPr lang="en-US" b="1" dirty="0" smtClean="0"/>
              <a:t>Status</a:t>
            </a:r>
            <a:endParaRPr lang="en-US" b="1" dirty="0"/>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13</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29" y="885825"/>
            <a:ext cx="8776621" cy="332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80" y="4232359"/>
            <a:ext cx="8662320" cy="18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gray">
          <a:xfrm rot="9066709">
            <a:off x="2862594" y="1302473"/>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
        <p:nvSpPr>
          <p:cNvPr id="9" name="Right Arrow 8"/>
          <p:cNvSpPr/>
          <p:nvPr/>
        </p:nvSpPr>
        <p:spPr bwMode="gray">
          <a:xfrm rot="20005879">
            <a:off x="5062868" y="5810397"/>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pic>
        <p:nvPicPr>
          <p:cNvPr id="10" name="Picture 9"/>
          <p:cNvPicPr>
            <a:picLocks noChangeAspect="1"/>
          </p:cNvPicPr>
          <p:nvPr/>
        </p:nvPicPr>
        <p:blipFill>
          <a:blip r:embed="rId5"/>
          <a:stretch>
            <a:fillRect/>
          </a:stretch>
        </p:blipFill>
        <p:spPr>
          <a:xfrm>
            <a:off x="180975" y="885824"/>
            <a:ext cx="5835650" cy="3501390"/>
          </a:xfrm>
          <a:prstGeom prst="rect">
            <a:avLst/>
          </a:prstGeom>
        </p:spPr>
      </p:pic>
    </p:spTree>
    <p:extLst>
      <p:ext uri="{BB962C8B-B14F-4D97-AF65-F5344CB8AC3E}">
        <p14:creationId xmlns:p14="http://schemas.microsoft.com/office/powerpoint/2010/main" val="33612892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2" y="1152525"/>
            <a:ext cx="8559963" cy="430132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bwMode="gray">
          <a:xfrm rot="10184377">
            <a:off x="4393436" y="4206099"/>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38031146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endParaRPr lang="en-US" dirty="0"/>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15</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89" y="3911935"/>
            <a:ext cx="7958106" cy="154589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4" y="1130849"/>
            <a:ext cx="8105775" cy="135517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bwMode="gray">
          <a:xfrm rot="5400000">
            <a:off x="4162273" y="2924327"/>
            <a:ext cx="1172942" cy="601139"/>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379377643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a:solidFill>
                  <a:srgbClr val="000000"/>
                </a:solidFill>
              </a:rPr>
              <a:t>TAKE-AWAY</a:t>
            </a:r>
          </a:p>
          <a:p>
            <a:pPr marL="2286000" lvl="2" indent="0">
              <a:buNone/>
            </a:pPr>
            <a:endParaRPr lang="en-US" sz="2400" dirty="0">
              <a:solidFill>
                <a:srgbClr val="000000"/>
              </a:solidFill>
            </a:endParaRPr>
          </a:p>
          <a:p>
            <a:pPr marL="2286000" lvl="2" indent="0">
              <a:buNone/>
            </a:pPr>
            <a:r>
              <a:rPr lang="en-US" sz="2400" dirty="0" smtClean="0">
                <a:solidFill>
                  <a:srgbClr val="000000"/>
                </a:solidFill>
              </a:rPr>
              <a:t>Don’t rely on representations made by Bing, Wikipedia, or other Internet sources when it comes to determining whether a use may be in the public domain.</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16</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7368105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endParaRPr lang="en-US" b="1" dirty="0">
              <a:solidFill>
                <a:srgbClr val="FFFF00"/>
              </a:solidFill>
            </a:endParaRPr>
          </a:p>
        </p:txBody>
      </p:sp>
      <p:sp>
        <p:nvSpPr>
          <p:cNvPr id="3" name="Content Placeholder 2"/>
          <p:cNvSpPr>
            <a:spLocks noGrp="1"/>
          </p:cNvSpPr>
          <p:nvPr>
            <p:ph idx="1"/>
          </p:nvPr>
        </p:nvSpPr>
        <p:spPr/>
        <p:txBody>
          <a:bodyPr/>
          <a:lstStyle/>
          <a:p>
            <a:r>
              <a:rPr lang="en-US" sz="2400" b="1" dirty="0" smtClean="0">
                <a:solidFill>
                  <a:srgbClr val="000000"/>
                </a:solidFill>
              </a:rPr>
              <a:t>A small business’s Nebraska photo </a:t>
            </a:r>
            <a:r>
              <a:rPr lang="en-US" sz="2400" b="1" dirty="0">
                <a:solidFill>
                  <a:srgbClr val="000000"/>
                </a:solidFill>
              </a:rPr>
              <a:t>w</a:t>
            </a:r>
            <a:r>
              <a:rPr lang="en-US" sz="2400" b="1" dirty="0" smtClean="0">
                <a:solidFill>
                  <a:srgbClr val="000000"/>
                </a:solidFill>
              </a:rPr>
              <a:t>oes </a:t>
            </a:r>
          </a:p>
          <a:p>
            <a:pPr lvl="1"/>
            <a:r>
              <a:rPr lang="en-US" dirty="0" smtClean="0">
                <a:solidFill>
                  <a:srgbClr val="000000"/>
                </a:solidFill>
              </a:rPr>
              <a:t>A company writes blog posts for its clients</a:t>
            </a:r>
          </a:p>
          <a:p>
            <a:pPr lvl="1"/>
            <a:r>
              <a:rPr lang="en-US" dirty="0">
                <a:solidFill>
                  <a:srgbClr val="000000"/>
                </a:solidFill>
              </a:rPr>
              <a:t>O</a:t>
            </a:r>
            <a:r>
              <a:rPr lang="en-US" dirty="0" smtClean="0">
                <a:solidFill>
                  <a:srgbClr val="000000"/>
                </a:solidFill>
              </a:rPr>
              <a:t>ne </a:t>
            </a:r>
            <a:r>
              <a:rPr lang="en-US" dirty="0">
                <a:solidFill>
                  <a:srgbClr val="000000"/>
                </a:solidFill>
              </a:rPr>
              <a:t>of </a:t>
            </a:r>
            <a:r>
              <a:rPr lang="en-US" dirty="0" smtClean="0">
                <a:solidFill>
                  <a:srgbClr val="000000"/>
                </a:solidFill>
              </a:rPr>
              <a:t>its </a:t>
            </a:r>
            <a:r>
              <a:rPr lang="en-US" dirty="0">
                <a:solidFill>
                  <a:srgbClr val="000000"/>
                </a:solidFill>
              </a:rPr>
              <a:t>writers published a blog post to a client’s site – it was about finding great deals in Omaha, </a:t>
            </a:r>
            <a:r>
              <a:rPr lang="en-US" dirty="0" smtClean="0">
                <a:solidFill>
                  <a:srgbClr val="000000"/>
                </a:solidFill>
              </a:rPr>
              <a:t>Nebraska</a:t>
            </a:r>
          </a:p>
          <a:p>
            <a:pPr lvl="1"/>
            <a:r>
              <a:rPr lang="en-US" dirty="0" smtClean="0">
                <a:solidFill>
                  <a:srgbClr val="000000"/>
                </a:solidFill>
              </a:rPr>
              <a:t>The post included a picture found online, one with no copyright notice, and t</a:t>
            </a:r>
            <a:r>
              <a:rPr lang="en-US" dirty="0" smtClean="0">
                <a:solidFill>
                  <a:srgbClr val="000000"/>
                </a:solidFill>
                <a:latin typeface="Arial" pitchFamily="34" charset="0"/>
              </a:rPr>
              <a:t>he post linked </a:t>
            </a:r>
            <a:r>
              <a:rPr lang="en-US" dirty="0">
                <a:solidFill>
                  <a:srgbClr val="000000"/>
                </a:solidFill>
                <a:latin typeface="Arial" pitchFamily="34" charset="0"/>
              </a:rPr>
              <a:t>back to the photo source and </a:t>
            </a:r>
            <a:r>
              <a:rPr lang="en-US" dirty="0" smtClean="0">
                <a:solidFill>
                  <a:srgbClr val="000000"/>
                </a:solidFill>
                <a:latin typeface="Arial" pitchFamily="34" charset="0"/>
              </a:rPr>
              <a:t>cited </a:t>
            </a:r>
            <a:r>
              <a:rPr lang="en-US" dirty="0">
                <a:solidFill>
                  <a:srgbClr val="000000"/>
                </a:solidFill>
                <a:latin typeface="Arial" pitchFamily="34" charset="0"/>
              </a:rPr>
              <a:t>the photographer’s </a:t>
            </a:r>
            <a:r>
              <a:rPr lang="en-US" dirty="0" smtClean="0">
                <a:solidFill>
                  <a:srgbClr val="000000"/>
                </a:solidFill>
                <a:latin typeface="Arial" pitchFamily="34" charset="0"/>
              </a:rPr>
              <a:t>name</a:t>
            </a:r>
          </a:p>
          <a:p>
            <a:pPr marL="228600" lvl="1" indent="0">
              <a:buNone/>
            </a:pPr>
            <a:r>
              <a:rPr lang="en-US" sz="2000" b="1" dirty="0" smtClean="0">
                <a:solidFill>
                  <a:srgbClr val="FF0000"/>
                </a:solidFill>
                <a:latin typeface="Arial" pitchFamily="34" charset="0"/>
              </a:rPr>
              <a:t>Cost? $3k</a:t>
            </a:r>
          </a:p>
          <a:p>
            <a:r>
              <a:rPr lang="en-US" sz="2400" b="1" dirty="0" smtClean="0">
                <a:solidFill>
                  <a:srgbClr val="000000"/>
                </a:solidFill>
              </a:rPr>
              <a:t>A web copywriter’s expensive assumption</a:t>
            </a:r>
          </a:p>
          <a:p>
            <a:pPr lvl="1"/>
            <a:r>
              <a:rPr lang="en-US" dirty="0" smtClean="0">
                <a:solidFill>
                  <a:srgbClr val="000000"/>
                </a:solidFill>
              </a:rPr>
              <a:t>This company does pretty much the same thing</a:t>
            </a:r>
          </a:p>
          <a:p>
            <a:pPr lvl="1"/>
            <a:r>
              <a:rPr lang="en-US" dirty="0" smtClean="0">
                <a:solidFill>
                  <a:srgbClr val="000000"/>
                </a:solidFill>
              </a:rPr>
              <a:t>Also maintains an active </a:t>
            </a:r>
            <a:r>
              <a:rPr lang="en-US" dirty="0">
                <a:solidFill>
                  <a:srgbClr val="000000"/>
                </a:solidFill>
              </a:rPr>
              <a:t>stock photo account for </a:t>
            </a:r>
            <a:r>
              <a:rPr lang="en-US" dirty="0" smtClean="0">
                <a:solidFill>
                  <a:srgbClr val="000000"/>
                </a:solidFill>
              </a:rPr>
              <a:t>its </a:t>
            </a:r>
            <a:r>
              <a:rPr lang="en-US" dirty="0">
                <a:solidFill>
                  <a:srgbClr val="000000"/>
                </a:solidFill>
              </a:rPr>
              <a:t>blog with access to an array of suitable </a:t>
            </a:r>
            <a:r>
              <a:rPr lang="en-US" dirty="0" smtClean="0">
                <a:solidFill>
                  <a:srgbClr val="000000"/>
                </a:solidFill>
              </a:rPr>
              <a:t>photos</a:t>
            </a:r>
          </a:p>
          <a:p>
            <a:pPr lvl="1"/>
            <a:r>
              <a:rPr lang="en-US" dirty="0" smtClean="0">
                <a:solidFill>
                  <a:srgbClr val="000000"/>
                </a:solidFill>
              </a:rPr>
              <a:t>One </a:t>
            </a:r>
            <a:r>
              <a:rPr lang="en-US" dirty="0">
                <a:solidFill>
                  <a:srgbClr val="000000"/>
                </a:solidFill>
              </a:rPr>
              <a:t>of </a:t>
            </a:r>
            <a:r>
              <a:rPr lang="en-US" dirty="0" smtClean="0">
                <a:solidFill>
                  <a:srgbClr val="000000"/>
                </a:solidFill>
              </a:rPr>
              <a:t>its </a:t>
            </a:r>
            <a:r>
              <a:rPr lang="en-US" dirty="0">
                <a:solidFill>
                  <a:srgbClr val="000000"/>
                </a:solidFill>
              </a:rPr>
              <a:t>copywriters grabbed a photo from the </a:t>
            </a:r>
            <a:r>
              <a:rPr lang="en-US" dirty="0" smtClean="0">
                <a:solidFill>
                  <a:srgbClr val="000000"/>
                </a:solidFill>
              </a:rPr>
              <a:t>web – one with no copyright notice – a beach </a:t>
            </a:r>
            <a:r>
              <a:rPr lang="en-US" dirty="0">
                <a:solidFill>
                  <a:srgbClr val="000000"/>
                </a:solidFill>
              </a:rPr>
              <a:t>shot with some greenery in the </a:t>
            </a:r>
            <a:r>
              <a:rPr lang="en-US" dirty="0" smtClean="0">
                <a:solidFill>
                  <a:srgbClr val="000000"/>
                </a:solidFill>
              </a:rPr>
              <a:t>foreground</a:t>
            </a:r>
          </a:p>
          <a:p>
            <a:pPr marL="228600" lvl="1" indent="0">
              <a:buNone/>
            </a:pPr>
            <a:r>
              <a:rPr lang="en-US" sz="2000" b="1" dirty="0">
                <a:solidFill>
                  <a:srgbClr val="FF0000"/>
                </a:solidFill>
                <a:latin typeface="Arial" pitchFamily="34" charset="0"/>
              </a:rPr>
              <a:t>Cost? </a:t>
            </a:r>
            <a:r>
              <a:rPr lang="en-US" sz="2000" b="1" dirty="0" smtClean="0">
                <a:solidFill>
                  <a:srgbClr val="FF0000"/>
                </a:solidFill>
                <a:latin typeface="Arial" pitchFamily="34" charset="0"/>
              </a:rPr>
              <a:t>$4k</a:t>
            </a:r>
            <a:endParaRPr lang="en-US" sz="2000" b="1" dirty="0">
              <a:solidFill>
                <a:srgbClr val="FF0000"/>
              </a:solidFill>
              <a:latin typeface="Arial" pitchFamily="34" charset="0"/>
            </a:endParaRPr>
          </a:p>
          <a:p>
            <a:pPr marL="228600" lvl="1"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17</a:t>
            </a:fld>
            <a:endParaRPr lang="en-US" dirty="0"/>
          </a:p>
        </p:txBody>
      </p:sp>
    </p:spTree>
    <p:extLst>
      <p:ext uri="{BB962C8B-B14F-4D97-AF65-F5344CB8AC3E}">
        <p14:creationId xmlns:p14="http://schemas.microsoft.com/office/powerpoint/2010/main" val="361229207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p>
        </p:txBody>
      </p:sp>
      <p:sp>
        <p:nvSpPr>
          <p:cNvPr id="3" name="Content Placeholder 2"/>
          <p:cNvSpPr>
            <a:spLocks noGrp="1"/>
          </p:cNvSpPr>
          <p:nvPr>
            <p:ph idx="1"/>
          </p:nvPr>
        </p:nvSpPr>
        <p:spPr>
          <a:xfrm>
            <a:off x="739142" y="806004"/>
            <a:ext cx="7772400" cy="5120640"/>
          </a:xfrm>
        </p:spPr>
        <p:txBody>
          <a:bodyPr/>
          <a:lstStyle/>
          <a:p>
            <a:pPr marL="0" indent="0" algn="ctr">
              <a:buNone/>
            </a:pPr>
            <a:endParaRPr lang="en-US" sz="4800" b="1" dirty="0">
              <a:solidFill>
                <a:srgbClr val="000000"/>
              </a:solidFill>
            </a:endParaRPr>
          </a:p>
          <a:p>
            <a:pPr marL="0" indent="0" algn="ctr">
              <a:buNone/>
            </a:pPr>
            <a:r>
              <a:rPr lang="en-US" sz="5400" b="1" dirty="0" smtClean="0">
                <a:solidFill>
                  <a:srgbClr val="000000"/>
                </a:solidFill>
              </a:rPr>
              <a:t>TAKE-AWAY</a:t>
            </a:r>
            <a:endParaRPr lang="en-US" sz="5400" b="1" dirty="0">
              <a:solidFill>
                <a:srgbClr val="000000"/>
              </a:solidFill>
            </a:endParaRPr>
          </a:p>
          <a:p>
            <a:pPr marL="2286000" lvl="2" indent="0">
              <a:buNone/>
            </a:pPr>
            <a:endParaRPr lang="en-US" sz="2400" dirty="0">
              <a:solidFill>
                <a:srgbClr val="000000"/>
              </a:solidFill>
            </a:endParaRPr>
          </a:p>
          <a:p>
            <a:pPr marL="2286000" lvl="2" indent="0">
              <a:buNone/>
            </a:pPr>
            <a:r>
              <a:rPr lang="en-US" sz="2400" dirty="0" smtClean="0">
                <a:solidFill>
                  <a:srgbClr val="000000"/>
                </a:solidFill>
              </a:rPr>
              <a:t>Copyright notices are OPTIONAL. Always assume, as a baseline, that a work is protected. Always get permission if possible (asking forgiveness can be expensive)! Relying on exemptions and/or the fair use doctrine can be risky depending on the facts.</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18</a:t>
            </a:fld>
            <a:endParaRPr lang="en-US" dirty="0"/>
          </a:p>
        </p:txBody>
      </p:sp>
      <p:sp>
        <p:nvSpPr>
          <p:cNvPr id="6" name="Right Arrow 5"/>
          <p:cNvSpPr/>
          <p:nvPr/>
        </p:nvSpPr>
        <p:spPr bwMode="gray">
          <a:xfrm>
            <a:off x="685800" y="288702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821865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a:t>
            </a:r>
            <a:r>
              <a:rPr lang="en-US" b="1" dirty="0">
                <a:solidFill>
                  <a:schemeClr val="accent2">
                    <a:lumMod val="60000"/>
                    <a:lumOff val="40000"/>
                  </a:schemeClr>
                </a:solidFill>
              </a:rPr>
              <a:t> </a:t>
            </a:r>
            <a:r>
              <a:rPr lang="en-US" b="1" dirty="0">
                <a:solidFill>
                  <a:srgbClr val="FFFF00"/>
                </a:solidFill>
              </a:rPr>
              <a:t>Public Domain </a:t>
            </a:r>
            <a:r>
              <a:rPr lang="en-US" b="1" dirty="0"/>
              <a:t>Status</a:t>
            </a:r>
          </a:p>
        </p:txBody>
      </p:sp>
      <p:sp>
        <p:nvSpPr>
          <p:cNvPr id="3" name="Content Placeholder 2"/>
          <p:cNvSpPr>
            <a:spLocks noGrp="1"/>
          </p:cNvSpPr>
          <p:nvPr>
            <p:ph idx="1"/>
          </p:nvPr>
        </p:nvSpPr>
        <p:spPr>
          <a:xfrm>
            <a:off x="739142" y="1067254"/>
            <a:ext cx="7772400" cy="5408286"/>
          </a:xfrm>
        </p:spPr>
        <p:txBody>
          <a:bodyPr/>
          <a:lstStyle/>
          <a:p>
            <a:r>
              <a:rPr lang="en-US" dirty="0" smtClean="0">
                <a:solidFill>
                  <a:srgbClr val="000000"/>
                </a:solidFill>
              </a:rPr>
              <a:t>When is a work in the public domain?</a:t>
            </a:r>
            <a:endParaRPr lang="en-US" dirty="0">
              <a:solidFill>
                <a:srgbClr val="000000"/>
              </a:solidFill>
            </a:endParaRP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228600" lvl="1" indent="0">
              <a:buNone/>
            </a:pPr>
            <a:endParaRPr lang="en-US" dirty="0" smtClean="0">
              <a:hlinkClick r:id="rId3"/>
            </a:endParaRPr>
          </a:p>
          <a:p>
            <a:pPr marL="228600" lvl="1" indent="0">
              <a:buNone/>
            </a:pPr>
            <a:endParaRPr lang="en-US" dirty="0" smtClean="0">
              <a:hlinkClick r:id="rId3"/>
            </a:endParaRPr>
          </a:p>
          <a:p>
            <a:pPr marL="228600" lvl="1" indent="0">
              <a:buNone/>
            </a:pPr>
            <a:r>
              <a:rPr lang="en-US" sz="1600" dirty="0" smtClean="0"/>
              <a:t>               Useful reference: </a:t>
            </a:r>
            <a:r>
              <a:rPr lang="en-US" sz="1600" dirty="0" smtClean="0">
                <a:hlinkClick r:id="rId3"/>
              </a:rPr>
              <a:t>http</a:t>
            </a:r>
            <a:r>
              <a:rPr lang="en-US" sz="1600" dirty="0">
                <a:hlinkClick r:id="rId3"/>
              </a:rPr>
              <a:t>://</a:t>
            </a:r>
            <a:r>
              <a:rPr lang="en-US" sz="1600" dirty="0" smtClean="0">
                <a:hlinkClick r:id="rId3"/>
              </a:rPr>
              <a:t>copyright.cornell.edu/resources/publicdomain.cfm</a:t>
            </a:r>
            <a:r>
              <a:rPr lang="en-US" sz="1600" dirty="0" smtClean="0"/>
              <a:t> </a:t>
            </a:r>
            <a:endParaRPr lang="en-US" sz="1600" dirty="0"/>
          </a:p>
          <a:p>
            <a:pPr marL="457200" lvl="2" indent="0">
              <a:buNone/>
            </a:pPr>
            <a:endParaRPr lang="en-US" dirty="0" smtClean="0"/>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19</a:t>
            </a:fld>
            <a:endParaRPr lang="en-US" dirty="0"/>
          </a:p>
        </p:txBody>
      </p:sp>
      <p:grpSp>
        <p:nvGrpSpPr>
          <p:cNvPr id="11" name="Group 10"/>
          <p:cNvGrpSpPr/>
          <p:nvPr/>
        </p:nvGrpSpPr>
        <p:grpSpPr>
          <a:xfrm>
            <a:off x="1794460" y="1897324"/>
            <a:ext cx="6096000" cy="4064000"/>
            <a:chOff x="1524000" y="1397000"/>
            <a:chExt cx="6096000" cy="4064000"/>
          </a:xfrm>
        </p:grpSpPr>
        <p:graphicFrame>
          <p:nvGraphicFramePr>
            <p:cNvPr id="6" name="Diagram 5">
              <a:hlinkClick r:id="" action="ppaction://noaction" highlightClick="1"/>
            </p:cNvPr>
            <p:cNvGraphicFramePr/>
            <p:nvPr>
              <p:extLst>
                <p:ext uri="{D42A27DB-BD31-4B8C-83A1-F6EECF244321}">
                  <p14:modId xmlns:p14="http://schemas.microsoft.com/office/powerpoint/2010/main" val="32690979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127844" y="2101753"/>
              <a:ext cx="969753" cy="430887"/>
            </a:xfrm>
            <a:prstGeom prst="rect">
              <a:avLst/>
            </a:prstGeom>
            <a:noFill/>
          </p:spPr>
          <p:txBody>
            <a:bodyPr wrap="none" lIns="0" tIns="0" rIns="0" bIns="0" rtlCol="0">
              <a:spAutoFit/>
            </a:bodyPr>
            <a:lstStyle/>
            <a:p>
              <a:r>
                <a:rPr lang="en-US" sz="2800" b="1" dirty="0" smtClean="0">
                  <a:solidFill>
                    <a:schemeClr val="bg1"/>
                  </a:solidFill>
                </a:rPr>
                <a:t>STOP</a:t>
              </a:r>
            </a:p>
          </p:txBody>
        </p:sp>
        <p:sp>
          <p:nvSpPr>
            <p:cNvPr id="10" name="Oval 9"/>
            <p:cNvSpPr/>
            <p:nvPr/>
          </p:nvSpPr>
          <p:spPr bwMode="gray">
            <a:xfrm>
              <a:off x="3946365" y="1705967"/>
              <a:ext cx="1357954" cy="1282890"/>
            </a:xfrm>
            <a:prstGeom prst="ellipse">
              <a:avLst/>
            </a:prstGeom>
            <a:solidFill>
              <a:srgbClr val="FFC000"/>
            </a:solidFill>
            <a:ln w="28575">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solidFill>
                    <a:schemeClr val="bg1"/>
                  </a:solidFill>
                </a:rPr>
                <a:t>?</a:t>
              </a:r>
              <a:endParaRPr lang="en-US" b="1" dirty="0" smtClean="0">
                <a:solidFill>
                  <a:schemeClr val="bg1"/>
                </a:solidFill>
              </a:endParaRPr>
            </a:p>
          </p:txBody>
        </p:sp>
      </p:grpSp>
      <p:sp>
        <p:nvSpPr>
          <p:cNvPr id="12" name="Cloud Callout 11"/>
          <p:cNvSpPr/>
          <p:nvPr/>
        </p:nvSpPr>
        <p:spPr bwMode="gray">
          <a:xfrm>
            <a:off x="6536029" y="418435"/>
            <a:ext cx="1975513" cy="1787856"/>
          </a:xfrm>
          <a:prstGeom prst="cloudCallout">
            <a:avLst>
              <a:gd name="adj1" fmla="val -108961"/>
              <a:gd name="adj2" fmla="val 48797"/>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Ask your lawyer</a:t>
            </a:r>
          </a:p>
        </p:txBody>
      </p:sp>
    </p:spTree>
    <p:extLst>
      <p:ext uri="{BB962C8B-B14F-4D97-AF65-F5344CB8AC3E}">
        <p14:creationId xmlns:p14="http://schemas.microsoft.com/office/powerpoint/2010/main" val="404896060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Today’s </a:t>
            </a:r>
            <a:r>
              <a:rPr lang="en-US" b="1" dirty="0" smtClean="0">
                <a:solidFill>
                  <a:srgbClr val="FFFF00"/>
                </a:solidFill>
              </a:rPr>
              <a:t>Themes </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en-US" dirty="0" smtClean="0"/>
              <a:t>©2016 Lewis Roca Rothgerber Christie LLP  /  lrrc.com  /</a:t>
            </a:r>
            <a:endParaRPr lang="en-US" dirty="0"/>
          </a:p>
        </p:txBody>
      </p:sp>
      <p:sp>
        <p:nvSpPr>
          <p:cNvPr id="3" name="Slide Number Placeholder 2"/>
          <p:cNvSpPr>
            <a:spLocks noGrp="1"/>
          </p:cNvSpPr>
          <p:nvPr>
            <p:ph type="sldNum" sz="quarter" idx="12"/>
          </p:nvPr>
        </p:nvSpPr>
        <p:spPr/>
        <p:txBody>
          <a:bodyPr/>
          <a:lstStyle/>
          <a:p>
            <a:fld id="{4D467D88-DCFD-354C-96A5-D863D5E9364D}" type="slidenum">
              <a:rPr lang="en-US" smtClean="0"/>
              <a:pPr/>
              <a:t>2</a:t>
            </a:fld>
            <a:endParaRPr lang="en-US" dirty="0"/>
          </a:p>
        </p:txBody>
      </p:sp>
      <p:sp>
        <p:nvSpPr>
          <p:cNvPr id="4" name="Content Placeholder 3"/>
          <p:cNvSpPr>
            <a:spLocks noGrp="1"/>
          </p:cNvSpPr>
          <p:nvPr>
            <p:ph idx="1"/>
          </p:nvPr>
        </p:nvSpPr>
        <p:spPr>
          <a:xfrm>
            <a:off x="286603" y="1067254"/>
            <a:ext cx="8581171" cy="5120640"/>
          </a:xfrm>
        </p:spPr>
        <p:txBody>
          <a:bodyPr/>
          <a:lstStyle/>
          <a:p>
            <a:pPr marL="0" indent="0">
              <a:buNone/>
            </a:pPr>
            <a:endParaRPr lang="en-US" sz="2400" dirty="0" smtClean="0">
              <a:solidFill>
                <a:srgbClr val="000000"/>
              </a:solidFill>
            </a:endParaRPr>
          </a:p>
          <a:p>
            <a:r>
              <a:rPr lang="en-US" sz="2400" dirty="0" smtClean="0">
                <a:solidFill>
                  <a:srgbClr val="000000"/>
                </a:solidFill>
              </a:rPr>
              <a:t>Basic (but dangerous) assumptions</a:t>
            </a:r>
          </a:p>
          <a:p>
            <a:pPr marL="0" indent="0">
              <a:buNone/>
            </a:pPr>
            <a:endParaRPr lang="en-US" sz="2400" dirty="0" smtClean="0">
              <a:solidFill>
                <a:srgbClr val="000000"/>
              </a:solidFill>
            </a:endParaRPr>
          </a:p>
          <a:p>
            <a:r>
              <a:rPr lang="en-US" sz="2400" dirty="0" smtClean="0">
                <a:solidFill>
                  <a:srgbClr val="000000"/>
                </a:solidFill>
              </a:rPr>
              <a:t>Fair use faux pas</a:t>
            </a:r>
          </a:p>
          <a:p>
            <a:pPr marL="0" indent="0">
              <a:buNone/>
            </a:pPr>
            <a:endParaRPr lang="en-US" sz="2400" dirty="0" smtClean="0">
              <a:solidFill>
                <a:srgbClr val="000000"/>
              </a:solidFill>
            </a:endParaRPr>
          </a:p>
          <a:p>
            <a:r>
              <a:rPr lang="en-US" sz="2400" dirty="0" smtClean="0">
                <a:solidFill>
                  <a:srgbClr val="000000"/>
                </a:solidFill>
              </a:rPr>
              <a:t>Licensing/contracting mistakes</a:t>
            </a:r>
          </a:p>
          <a:p>
            <a:pPr marL="0" indent="0">
              <a:buNone/>
            </a:pPr>
            <a:endParaRPr lang="en-US" sz="2400" dirty="0" smtClean="0">
              <a:solidFill>
                <a:srgbClr val="000000"/>
              </a:solidFill>
            </a:endParaRPr>
          </a:p>
          <a:p>
            <a:r>
              <a:rPr lang="en-US" sz="2400" dirty="0" smtClean="0">
                <a:solidFill>
                  <a:srgbClr val="000000"/>
                </a:solidFill>
              </a:rPr>
              <a:t>Misunderstanding copyright exemptions</a:t>
            </a:r>
          </a:p>
          <a:p>
            <a:pPr marL="0" indent="0">
              <a:buNone/>
            </a:pPr>
            <a:endParaRPr lang="en-US" sz="2400" dirty="0" smtClean="0">
              <a:solidFill>
                <a:srgbClr val="000000"/>
              </a:solidFill>
            </a:endParaRPr>
          </a:p>
          <a:p>
            <a:pPr marL="0" indent="0">
              <a:buNone/>
            </a:pPr>
            <a:endParaRPr lang="en-US" b="1" dirty="0" smtClean="0">
              <a:solidFill>
                <a:srgbClr val="000000"/>
              </a:solidFill>
            </a:endParaRPr>
          </a:p>
          <a:p>
            <a:pPr marL="457200" indent="-457200">
              <a:buAutoNum type="arabicPeriod"/>
            </a:pPr>
            <a:endParaRPr lang="en-US" b="1" dirty="0" smtClean="0">
              <a:solidFill>
                <a:srgbClr val="000000"/>
              </a:solidFill>
            </a:endParaRPr>
          </a:p>
          <a:p>
            <a:pPr marL="228600" lvl="1" indent="0">
              <a:buNone/>
            </a:pPr>
            <a:endParaRPr lang="en-US" b="1" dirty="0" smtClean="0">
              <a:solidFill>
                <a:srgbClr val="000000"/>
              </a:solidFill>
            </a:endParaRPr>
          </a:p>
          <a:p>
            <a:pPr algn="r"/>
            <a:endParaRPr lang="en-US" sz="1800" dirty="0" smtClean="0">
              <a:solidFill>
                <a:srgbClr val="000000"/>
              </a:solidFill>
            </a:endParaRPr>
          </a:p>
          <a:p>
            <a:pPr lvl="2"/>
            <a:endParaRPr lang="en-US" dirty="0" smtClean="0">
              <a:solidFill>
                <a:srgbClr val="000000"/>
              </a:solidFill>
            </a:endParaRPr>
          </a:p>
          <a:p>
            <a:pPr lvl="3"/>
            <a:endParaRPr lang="en-US" dirty="0" smtClean="0">
              <a:solidFill>
                <a:srgbClr val="000000"/>
              </a:solidFill>
            </a:endParaRPr>
          </a:p>
        </p:txBody>
      </p:sp>
    </p:spTree>
    <p:extLst>
      <p:ext uri="{BB962C8B-B14F-4D97-AF65-F5344CB8AC3E}">
        <p14:creationId xmlns:p14="http://schemas.microsoft.com/office/powerpoint/2010/main" val="166379741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4" y="1319725"/>
            <a:ext cx="734178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a:t/>
            </a:r>
            <a:br>
              <a:rPr lang="en-US" sz="5400" b="1" dirty="0"/>
            </a:br>
            <a:r>
              <a:rPr lang="en-US" sz="5400" b="1" dirty="0" smtClean="0"/>
              <a:t>Assuming that </a:t>
            </a:r>
            <a:r>
              <a:rPr lang="en-US" sz="5400" b="1" dirty="0" smtClean="0">
                <a:solidFill>
                  <a:srgbClr val="FFFF00"/>
                </a:solidFill>
              </a:rPr>
              <a:t>purchasing a license </a:t>
            </a:r>
            <a:r>
              <a:rPr lang="en-US" sz="5400" b="1" dirty="0" smtClean="0"/>
              <a:t>is the end of the story</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20</a:t>
            </a:fld>
            <a:endParaRPr lang="en-US" dirty="0"/>
          </a:p>
        </p:txBody>
      </p:sp>
      <p:sp>
        <p:nvSpPr>
          <p:cNvPr id="6" name="Title 1"/>
          <p:cNvSpPr txBox="1">
            <a:spLocks/>
          </p:cNvSpPr>
          <p:nvPr/>
        </p:nvSpPr>
        <p:spPr bwMode="ltGray">
          <a:xfrm>
            <a:off x="7457434" y="4873255"/>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153568334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solidFill>
                  <a:srgbClr val="FFFF00"/>
                </a:solidFill>
              </a:rPr>
              <a:t>“License-and-Forget-It” </a:t>
            </a:r>
            <a:r>
              <a:rPr lang="en-US" b="1" dirty="0" smtClean="0"/>
              <a:t>Problem</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rgbClr val="000000"/>
                </a:solidFill>
              </a:rPr>
              <a:t>Two </a:t>
            </a:r>
            <a:r>
              <a:rPr lang="en-US" sz="2400" dirty="0">
                <a:solidFill>
                  <a:srgbClr val="000000"/>
                </a:solidFill>
              </a:rPr>
              <a:t>common manifestations:	</a:t>
            </a:r>
            <a:endParaRPr lang="en-US" sz="2400" dirty="0" smtClean="0">
              <a:solidFill>
                <a:srgbClr val="000000"/>
              </a:solidFill>
            </a:endParaRPr>
          </a:p>
          <a:p>
            <a:pPr lvl="1" indent="-457200">
              <a:spcBef>
                <a:spcPts val="1200"/>
              </a:spcBef>
              <a:buFont typeface="+mj-lt"/>
              <a:buAutoNum type="arabicPeriod"/>
            </a:pPr>
            <a:endParaRPr lang="en-US" sz="2400" dirty="0">
              <a:solidFill>
                <a:srgbClr val="000000"/>
              </a:solidFill>
            </a:endParaRPr>
          </a:p>
          <a:p>
            <a:pPr lvl="1" indent="-457200">
              <a:spcBef>
                <a:spcPts val="1200"/>
              </a:spcBef>
              <a:buFont typeface="+mj-lt"/>
              <a:buAutoNum type="arabicPeriod"/>
            </a:pPr>
            <a:r>
              <a:rPr lang="en-US" sz="2400" dirty="0" smtClean="0">
                <a:solidFill>
                  <a:srgbClr val="000000"/>
                </a:solidFill>
              </a:rPr>
              <a:t>Continued </a:t>
            </a:r>
            <a:r>
              <a:rPr lang="en-US" sz="2400" dirty="0">
                <a:solidFill>
                  <a:srgbClr val="000000"/>
                </a:solidFill>
              </a:rPr>
              <a:t>use after the </a:t>
            </a:r>
            <a:r>
              <a:rPr lang="en-US" sz="2400" b="1" dirty="0">
                <a:solidFill>
                  <a:srgbClr val="000000"/>
                </a:solidFill>
              </a:rPr>
              <a:t>license </a:t>
            </a:r>
            <a:r>
              <a:rPr lang="en-US" sz="2400" b="1" dirty="0" smtClean="0">
                <a:solidFill>
                  <a:srgbClr val="000000"/>
                </a:solidFill>
              </a:rPr>
              <a:t>expires</a:t>
            </a:r>
          </a:p>
          <a:p>
            <a:pPr lvl="1" indent="-457200">
              <a:spcBef>
                <a:spcPts val="1200"/>
              </a:spcBef>
              <a:buFont typeface="+mj-lt"/>
              <a:buAutoNum type="arabicPeriod"/>
            </a:pPr>
            <a:endParaRPr lang="en-US" sz="2400" b="1" dirty="0" smtClean="0">
              <a:solidFill>
                <a:srgbClr val="000000"/>
              </a:solidFill>
            </a:endParaRPr>
          </a:p>
          <a:p>
            <a:pPr lvl="1" indent="-457200">
              <a:spcBef>
                <a:spcPts val="1200"/>
              </a:spcBef>
              <a:buFont typeface="+mj-lt"/>
              <a:buAutoNum type="arabicPeriod"/>
            </a:pPr>
            <a:r>
              <a:rPr lang="en-US" sz="2400" dirty="0" smtClean="0">
                <a:solidFill>
                  <a:srgbClr val="000000"/>
                </a:solidFill>
              </a:rPr>
              <a:t>Use </a:t>
            </a:r>
            <a:r>
              <a:rPr lang="en-US" sz="2400" dirty="0">
                <a:solidFill>
                  <a:srgbClr val="000000"/>
                </a:solidFill>
              </a:rPr>
              <a:t>beyond the actual </a:t>
            </a:r>
            <a:r>
              <a:rPr lang="en-US" sz="2400" b="1" dirty="0">
                <a:solidFill>
                  <a:srgbClr val="000000"/>
                </a:solidFill>
              </a:rPr>
              <a:t>scope of the license</a:t>
            </a:r>
          </a:p>
          <a:p>
            <a:endParaRPr lang="en-US" sz="2000" dirty="0" smtClean="0">
              <a:solidFill>
                <a:srgbClr val="000000"/>
              </a:solidFill>
            </a:endParaRPr>
          </a:p>
          <a:p>
            <a:pPr marL="1377950" indent="0">
              <a:buNone/>
            </a:pPr>
            <a:r>
              <a:rPr lang="en-US" sz="2000" dirty="0" smtClean="0">
                <a:solidFill>
                  <a:srgbClr val="000000"/>
                </a:solidFill>
              </a:rPr>
              <a:t>“</a:t>
            </a:r>
            <a:r>
              <a:rPr lang="en-US" sz="2000" dirty="0">
                <a:solidFill>
                  <a:srgbClr val="000000"/>
                </a:solidFill>
              </a:rPr>
              <a:t>A licensee infringes the owner's copyright if its use exceeds the scope of its license. The critical question is not the existence but the scope of the license.” </a:t>
            </a:r>
            <a:r>
              <a:rPr lang="en-US" sz="2000" i="1" dirty="0" err="1">
                <a:solidFill>
                  <a:srgbClr val="000000"/>
                </a:solidFill>
              </a:rPr>
              <a:t>S.O.S</a:t>
            </a:r>
            <a:r>
              <a:rPr lang="en-US" sz="2000" i="1" dirty="0">
                <a:solidFill>
                  <a:srgbClr val="000000"/>
                </a:solidFill>
              </a:rPr>
              <a:t>., Inc. v. Payday, Inc.,</a:t>
            </a:r>
            <a:r>
              <a:rPr lang="en-US" sz="2000" dirty="0">
                <a:solidFill>
                  <a:srgbClr val="000000"/>
                </a:solidFill>
              </a:rPr>
              <a:t> 886 F.2d 1081, 1087–88 (9th Cir.1989) </a:t>
            </a:r>
          </a:p>
          <a:p>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21</a:t>
            </a:fld>
            <a:endParaRPr lang="en-US" dirty="0"/>
          </a:p>
        </p:txBody>
      </p:sp>
    </p:spTree>
    <p:extLst>
      <p:ext uri="{BB962C8B-B14F-4D97-AF65-F5344CB8AC3E}">
        <p14:creationId xmlns:p14="http://schemas.microsoft.com/office/powerpoint/2010/main" val="238306027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The </a:t>
            </a:r>
            <a:r>
              <a:rPr lang="en-US" b="1" dirty="0" smtClean="0">
                <a:solidFill>
                  <a:srgbClr val="FFFF00"/>
                </a:solidFill>
              </a:rPr>
              <a:t>“License-and-Forget-It” </a:t>
            </a:r>
            <a:r>
              <a:rPr lang="en-US" b="1" dirty="0" smtClean="0"/>
              <a:t>Problem</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en-US" dirty="0" smtClean="0"/>
              <a:t>© 2016 Lewis Roca Rothgerber Christie LLP  /  lrrc.com  </a:t>
            </a:r>
            <a:endParaRPr lang="en-US" dirty="0"/>
          </a:p>
        </p:txBody>
      </p:sp>
      <p:sp>
        <p:nvSpPr>
          <p:cNvPr id="3" name="Slide Number Placeholder 2"/>
          <p:cNvSpPr>
            <a:spLocks noGrp="1"/>
          </p:cNvSpPr>
          <p:nvPr>
            <p:ph type="sldNum" sz="quarter" idx="12"/>
          </p:nvPr>
        </p:nvSpPr>
        <p:spPr/>
        <p:txBody>
          <a:bodyPr/>
          <a:lstStyle/>
          <a:p>
            <a:fld id="{4D467D88-DCFD-354C-96A5-D863D5E9364D}" type="slidenum">
              <a:rPr lang="en-US" smtClean="0"/>
              <a:pPr/>
              <a:t>22</a:t>
            </a:fld>
            <a:endParaRPr lang="en-US" dirty="0"/>
          </a:p>
        </p:txBody>
      </p:sp>
      <p:sp>
        <p:nvSpPr>
          <p:cNvPr id="4" name="Content Placeholder 3"/>
          <p:cNvSpPr>
            <a:spLocks noGrp="1"/>
          </p:cNvSpPr>
          <p:nvPr>
            <p:ph idx="1"/>
          </p:nvPr>
        </p:nvSpPr>
        <p:spPr>
          <a:xfrm>
            <a:off x="685799" y="1067254"/>
            <a:ext cx="8181975" cy="5120640"/>
          </a:xfrm>
        </p:spPr>
        <p:txBody>
          <a:bodyPr/>
          <a:lstStyle/>
          <a:p>
            <a:pPr marL="0" lvl="1" indent="0">
              <a:spcBef>
                <a:spcPts val="1200"/>
              </a:spcBef>
              <a:buNone/>
            </a:pPr>
            <a:r>
              <a:rPr lang="en-US" sz="2400" dirty="0" smtClean="0">
                <a:solidFill>
                  <a:srgbClr val="000000"/>
                </a:solidFill>
              </a:rPr>
              <a:t>Continued </a:t>
            </a:r>
            <a:r>
              <a:rPr lang="en-US" sz="2400" dirty="0">
                <a:solidFill>
                  <a:srgbClr val="000000"/>
                </a:solidFill>
              </a:rPr>
              <a:t>use after the </a:t>
            </a:r>
            <a:r>
              <a:rPr lang="en-US" sz="2400" b="1" dirty="0">
                <a:solidFill>
                  <a:srgbClr val="000000"/>
                </a:solidFill>
              </a:rPr>
              <a:t>license </a:t>
            </a:r>
            <a:r>
              <a:rPr lang="en-US" sz="2400" b="1" dirty="0" smtClean="0">
                <a:solidFill>
                  <a:srgbClr val="000000"/>
                </a:solidFill>
              </a:rPr>
              <a:t>expires</a:t>
            </a:r>
          </a:p>
          <a:p>
            <a:pPr marL="0" lvl="1" indent="0">
              <a:spcBef>
                <a:spcPts val="1200"/>
              </a:spcBef>
              <a:buNone/>
            </a:pPr>
            <a:endParaRPr lang="en-US" sz="2400" b="1" dirty="0" smtClean="0">
              <a:solidFill>
                <a:srgbClr val="000000"/>
              </a:solidFill>
            </a:endParaRPr>
          </a:p>
          <a:p>
            <a:pPr marL="0" lvl="1" indent="0">
              <a:spcBef>
                <a:spcPts val="1200"/>
              </a:spcBef>
              <a:buNone/>
            </a:pPr>
            <a:r>
              <a:rPr lang="en-US" sz="2400" i="1" dirty="0" err="1">
                <a:solidFill>
                  <a:srgbClr val="000000"/>
                </a:solidFill>
              </a:rPr>
              <a:t>Yesh</a:t>
            </a:r>
            <a:r>
              <a:rPr lang="en-US" sz="2400" i="1" dirty="0">
                <a:solidFill>
                  <a:srgbClr val="000000"/>
                </a:solidFill>
              </a:rPr>
              <a:t> Music v. Lakewood Church</a:t>
            </a:r>
            <a:r>
              <a:rPr lang="en-US" sz="2400" dirty="0">
                <a:solidFill>
                  <a:srgbClr val="000000"/>
                </a:solidFill>
              </a:rPr>
              <a:t>, No. 4:11-CV-03095, 2012 WL </a:t>
            </a:r>
            <a:r>
              <a:rPr lang="en-US" sz="2400" dirty="0" smtClean="0">
                <a:solidFill>
                  <a:srgbClr val="000000"/>
                </a:solidFill>
              </a:rPr>
              <a:t>524187 (</a:t>
            </a:r>
            <a:r>
              <a:rPr lang="en-US" sz="2400" dirty="0">
                <a:solidFill>
                  <a:srgbClr val="000000"/>
                </a:solidFill>
              </a:rPr>
              <a:t>S.D. Tex. Feb. 14, </a:t>
            </a:r>
            <a:r>
              <a:rPr lang="en-US" sz="2400" dirty="0" smtClean="0">
                <a:solidFill>
                  <a:srgbClr val="000000"/>
                </a:solidFill>
              </a:rPr>
              <a:t>2012)</a:t>
            </a:r>
          </a:p>
          <a:p>
            <a:pPr marL="228600" lvl="1">
              <a:spcBef>
                <a:spcPts val="1200"/>
              </a:spcBef>
              <a:buFont typeface="Arial" panose="020B0604020202020204" pitchFamily="34" charset="0"/>
              <a:buChar char="•"/>
            </a:pPr>
            <a:r>
              <a:rPr lang="en-US" sz="2000" dirty="0" smtClean="0">
                <a:solidFill>
                  <a:srgbClr val="000000"/>
                </a:solidFill>
              </a:rPr>
              <a:t>Defendant </a:t>
            </a:r>
            <a:r>
              <a:rPr lang="en-US" sz="2000" dirty="0">
                <a:solidFill>
                  <a:srgbClr val="000000"/>
                </a:solidFill>
              </a:rPr>
              <a:t>bought a license to use a work on its website for one year, but continued to use the work after the license </a:t>
            </a:r>
            <a:r>
              <a:rPr lang="en-US" sz="2000" dirty="0" smtClean="0">
                <a:solidFill>
                  <a:srgbClr val="000000"/>
                </a:solidFill>
              </a:rPr>
              <a:t>expired</a:t>
            </a:r>
          </a:p>
          <a:p>
            <a:pPr marL="457200" lvl="3" indent="0">
              <a:spcBef>
                <a:spcPts val="1200"/>
              </a:spcBef>
              <a:buNone/>
            </a:pPr>
            <a:endParaRPr lang="en-US" sz="2000" dirty="0" smtClean="0">
              <a:solidFill>
                <a:srgbClr val="000000"/>
              </a:solidFill>
            </a:endParaRPr>
          </a:p>
          <a:p>
            <a:endParaRPr lang="en-US" sz="2400" b="1" dirty="0" smtClean="0">
              <a:solidFill>
                <a:srgbClr val="000000"/>
              </a:solidFill>
            </a:endParaRPr>
          </a:p>
          <a:p>
            <a:pPr marL="0" indent="0">
              <a:buNone/>
            </a:pPr>
            <a:endParaRPr lang="en-US" dirty="0" smtClean="0">
              <a:solidFill>
                <a:srgbClr val="000000"/>
              </a:solidFill>
            </a:endParaRPr>
          </a:p>
          <a:p>
            <a:pPr lvl="2"/>
            <a:endParaRPr lang="en-US" dirty="0" smtClean="0">
              <a:solidFill>
                <a:srgbClr val="000000"/>
              </a:solidFill>
            </a:endParaRPr>
          </a:p>
          <a:p>
            <a:pPr lvl="3"/>
            <a:endParaRPr lang="en-US" dirty="0" smtClean="0">
              <a:solidFill>
                <a:srgbClr val="000000"/>
              </a:solidFill>
            </a:endParaRPr>
          </a:p>
        </p:txBody>
      </p:sp>
    </p:spTree>
    <p:extLst>
      <p:ext uri="{BB962C8B-B14F-4D97-AF65-F5344CB8AC3E}">
        <p14:creationId xmlns:p14="http://schemas.microsoft.com/office/powerpoint/2010/main" val="369919577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t>The </a:t>
            </a:r>
            <a:r>
              <a:rPr lang="en-US" b="1" dirty="0" smtClean="0">
                <a:solidFill>
                  <a:srgbClr val="FFFF00"/>
                </a:solidFill>
              </a:rPr>
              <a:t>“License-and-Forget-It” </a:t>
            </a:r>
            <a:r>
              <a:rPr lang="en-US" b="1" dirty="0" smtClean="0"/>
              <a:t>Problem</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en-US" dirty="0" smtClean="0"/>
              <a:t>© 2016 Lewis Roca Rothgerber Christie LLP  /  lrrc.com  </a:t>
            </a:r>
            <a:endParaRPr lang="en-US" dirty="0"/>
          </a:p>
        </p:txBody>
      </p:sp>
      <p:sp>
        <p:nvSpPr>
          <p:cNvPr id="3" name="Slide Number Placeholder 2"/>
          <p:cNvSpPr>
            <a:spLocks noGrp="1"/>
          </p:cNvSpPr>
          <p:nvPr>
            <p:ph type="sldNum" sz="quarter" idx="12"/>
          </p:nvPr>
        </p:nvSpPr>
        <p:spPr/>
        <p:txBody>
          <a:bodyPr/>
          <a:lstStyle/>
          <a:p>
            <a:fld id="{4D467D88-DCFD-354C-96A5-D863D5E9364D}" type="slidenum">
              <a:rPr lang="en-US" smtClean="0"/>
              <a:pPr/>
              <a:t>23</a:t>
            </a:fld>
            <a:endParaRPr lang="en-US" dirty="0"/>
          </a:p>
        </p:txBody>
      </p:sp>
      <p:sp>
        <p:nvSpPr>
          <p:cNvPr id="4" name="Content Placeholder 3"/>
          <p:cNvSpPr>
            <a:spLocks noGrp="1"/>
          </p:cNvSpPr>
          <p:nvPr>
            <p:ph idx="1"/>
          </p:nvPr>
        </p:nvSpPr>
        <p:spPr>
          <a:xfrm>
            <a:off x="685799" y="1067254"/>
            <a:ext cx="8181975" cy="5120640"/>
          </a:xfrm>
        </p:spPr>
        <p:txBody>
          <a:bodyPr/>
          <a:lstStyle/>
          <a:p>
            <a:pPr marL="0" lvl="1" indent="0">
              <a:spcBef>
                <a:spcPts val="1200"/>
              </a:spcBef>
              <a:buNone/>
            </a:pPr>
            <a:r>
              <a:rPr lang="en-US" sz="2400" dirty="0" smtClean="0">
                <a:solidFill>
                  <a:srgbClr val="000000"/>
                </a:solidFill>
              </a:rPr>
              <a:t>Use </a:t>
            </a:r>
            <a:r>
              <a:rPr lang="en-US" sz="2400" dirty="0">
                <a:solidFill>
                  <a:srgbClr val="000000"/>
                </a:solidFill>
              </a:rPr>
              <a:t>beyond the actual </a:t>
            </a:r>
            <a:r>
              <a:rPr lang="en-US" sz="2400" b="1" dirty="0">
                <a:solidFill>
                  <a:srgbClr val="000000"/>
                </a:solidFill>
              </a:rPr>
              <a:t>scope of the </a:t>
            </a:r>
            <a:r>
              <a:rPr lang="en-US" sz="2400" b="1" dirty="0" smtClean="0">
                <a:solidFill>
                  <a:srgbClr val="000000"/>
                </a:solidFill>
              </a:rPr>
              <a:t>license</a:t>
            </a:r>
          </a:p>
          <a:p>
            <a:pPr marL="0" lvl="1" indent="0">
              <a:spcBef>
                <a:spcPts val="1200"/>
              </a:spcBef>
              <a:buNone/>
            </a:pPr>
            <a:r>
              <a:rPr lang="en-US" sz="2400" i="1" dirty="0" smtClean="0">
                <a:solidFill>
                  <a:srgbClr val="000000"/>
                </a:solidFill>
              </a:rPr>
              <a:t>Wood v. Houghton Mifflin Harcourt Pub. Co.</a:t>
            </a:r>
            <a:r>
              <a:rPr lang="en-US" sz="2400" dirty="0" smtClean="0">
                <a:solidFill>
                  <a:srgbClr val="000000"/>
                </a:solidFill>
              </a:rPr>
              <a:t>, 589 F.Supp.2d 1230 (D. Colo. 2008)</a:t>
            </a:r>
          </a:p>
          <a:p>
            <a:pPr marL="342900" lvl="1" indent="-342900">
              <a:spcBef>
                <a:spcPts val="1200"/>
              </a:spcBef>
              <a:buFont typeface="Arial" pitchFamily="34" charset="0"/>
              <a:buChar char="•"/>
            </a:pPr>
            <a:r>
              <a:rPr lang="en-US" sz="2000" dirty="0" smtClean="0">
                <a:solidFill>
                  <a:srgbClr val="000000"/>
                </a:solidFill>
              </a:rPr>
              <a:t>Photographer licensed photographs to a publisher of educational textbooks for the following use in connection with a textbook: “[o]ne-time print run under 40,000, North American rights, English language only”</a:t>
            </a:r>
          </a:p>
          <a:p>
            <a:pPr marL="342900" lvl="1" indent="-342900">
              <a:spcBef>
                <a:spcPts val="1200"/>
              </a:spcBef>
              <a:buFont typeface="Arial" pitchFamily="34" charset="0"/>
              <a:buChar char="•"/>
            </a:pPr>
            <a:r>
              <a:rPr lang="en-US" sz="2000" dirty="0" smtClean="0">
                <a:solidFill>
                  <a:srgbClr val="000000"/>
                </a:solidFill>
              </a:rPr>
              <a:t>Publisher printed way beyond 40,000 copies and, in its defense, argued that the “40,000” number was just standard industry boilerplate and that those in the industry understand that the number is not a hard-and-fast requirement</a:t>
            </a:r>
          </a:p>
          <a:p>
            <a:pPr marL="342900" lvl="1" indent="-342900">
              <a:spcBef>
                <a:spcPts val="1200"/>
              </a:spcBef>
              <a:buFont typeface="Arial" pitchFamily="34" charset="0"/>
              <a:buChar char="•"/>
            </a:pPr>
            <a:r>
              <a:rPr lang="en-US" sz="2000" dirty="0" smtClean="0">
                <a:solidFill>
                  <a:srgbClr val="000000"/>
                </a:solidFill>
              </a:rPr>
              <a:t>Court found publisher liable for copyright infringement as a matter of law</a:t>
            </a:r>
          </a:p>
          <a:p>
            <a:pPr lvl="1" indent="-457200">
              <a:spcBef>
                <a:spcPts val="1200"/>
              </a:spcBef>
              <a:buFont typeface="+mj-lt"/>
              <a:buAutoNum type="arabicPeriod" startAt="2"/>
            </a:pPr>
            <a:endParaRPr lang="en-US" sz="2000" b="1" dirty="0" smtClean="0">
              <a:solidFill>
                <a:srgbClr val="000000"/>
              </a:solidFill>
            </a:endParaRPr>
          </a:p>
          <a:p>
            <a:endParaRPr lang="en-US" sz="2400" b="1" dirty="0" smtClean="0">
              <a:solidFill>
                <a:srgbClr val="000000"/>
              </a:solidFill>
            </a:endParaRPr>
          </a:p>
          <a:p>
            <a:pPr marL="0" indent="0">
              <a:buNone/>
            </a:pPr>
            <a:endParaRPr lang="en-US" dirty="0" smtClean="0">
              <a:solidFill>
                <a:srgbClr val="000000"/>
              </a:solidFill>
            </a:endParaRPr>
          </a:p>
          <a:p>
            <a:pPr lvl="2"/>
            <a:endParaRPr lang="en-US" dirty="0" smtClean="0">
              <a:solidFill>
                <a:srgbClr val="000000"/>
              </a:solidFill>
            </a:endParaRPr>
          </a:p>
          <a:p>
            <a:pPr lvl="3"/>
            <a:endParaRPr lang="en-US" dirty="0" smtClean="0">
              <a:solidFill>
                <a:srgbClr val="000000"/>
              </a:solidFill>
            </a:endParaRPr>
          </a:p>
        </p:txBody>
      </p:sp>
    </p:spTree>
    <p:extLst>
      <p:ext uri="{BB962C8B-B14F-4D97-AF65-F5344CB8AC3E}">
        <p14:creationId xmlns:p14="http://schemas.microsoft.com/office/powerpoint/2010/main" val="2315197215"/>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28798"/>
          </a:xfrm>
        </p:spPr>
        <p:txBody>
          <a:bodyPr/>
          <a:lstStyle/>
          <a:p>
            <a:r>
              <a:rPr lang="en-US" b="1" dirty="0"/>
              <a:t>The </a:t>
            </a:r>
            <a:r>
              <a:rPr lang="en-US" b="1" dirty="0">
                <a:solidFill>
                  <a:srgbClr val="FFFF00"/>
                </a:solidFill>
              </a:rPr>
              <a:t>“License-and-Forget-It” </a:t>
            </a:r>
            <a:r>
              <a:rPr lang="en-US" b="1" dirty="0"/>
              <a:t>Problem</a:t>
            </a:r>
          </a:p>
        </p:txBody>
      </p:sp>
      <p:sp>
        <p:nvSpPr>
          <p:cNvPr id="4" name="Footer Placeholder 3"/>
          <p:cNvSpPr>
            <a:spLocks noGrp="1"/>
          </p:cNvSpPr>
          <p:nvPr>
            <p:ph type="ftr" sz="quarter" idx="11"/>
          </p:nvPr>
        </p:nvSpPr>
        <p:spPr/>
        <p:txBody>
          <a:bodyPr/>
          <a:lstStyle/>
          <a:p>
            <a:r>
              <a:rPr lang="en-US" dirty="0" smtClean="0"/>
              <a:t>© 2016 Lewis Roca Rothgerber Christie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24</a:t>
            </a:fld>
            <a:endParaRPr lang="en-US" dirty="0"/>
          </a:p>
        </p:txBody>
      </p:sp>
      <p:sp>
        <p:nvSpPr>
          <p:cNvPr id="8"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a:solidFill>
                  <a:srgbClr val="000000"/>
                </a:solidFill>
              </a:rPr>
              <a:t>TAKE-AWAY</a:t>
            </a:r>
          </a:p>
          <a:p>
            <a:pPr marL="2286000" lvl="2" indent="0">
              <a:buNone/>
            </a:pPr>
            <a:endParaRPr lang="en-US" sz="2400" dirty="0">
              <a:solidFill>
                <a:srgbClr val="000000"/>
              </a:solidFill>
            </a:endParaRPr>
          </a:p>
          <a:p>
            <a:pPr marL="2286000" lvl="2" indent="0">
              <a:buNone/>
            </a:pPr>
            <a:r>
              <a:rPr lang="en-US" sz="2400" dirty="0" smtClean="0">
                <a:solidFill>
                  <a:srgbClr val="000000"/>
                </a:solidFill>
              </a:rPr>
              <a:t>Track licenses and revisit their terms frequently to ensure that they are properly renewed or broadened (including the payment of any additional licensing fees) if necessary.</a:t>
            </a:r>
            <a:endParaRPr lang="en-US" sz="2400" dirty="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9" name="Right Arrow 8"/>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38482135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4" y="1367350"/>
            <a:ext cx="734178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
            </a:r>
            <a:br>
              <a:rPr lang="en-US" sz="5400" b="1" dirty="0" smtClean="0"/>
            </a:br>
            <a:r>
              <a:rPr lang="en-US" sz="5400" b="1" dirty="0" smtClean="0"/>
              <a:t>Assuming that educational use is the same as </a:t>
            </a:r>
            <a:r>
              <a:rPr lang="en-US" sz="5400" b="1" dirty="0" smtClean="0">
                <a:solidFill>
                  <a:srgbClr val="FFFF00"/>
                </a:solidFill>
              </a:rPr>
              <a:t>fair use</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25</a:t>
            </a:fld>
            <a:endParaRPr lang="en-US" dirty="0"/>
          </a:p>
        </p:txBody>
      </p:sp>
      <p:sp>
        <p:nvSpPr>
          <p:cNvPr id="6" name="Title 1"/>
          <p:cNvSpPr txBox="1">
            <a:spLocks/>
          </p:cNvSpPr>
          <p:nvPr/>
        </p:nvSpPr>
        <p:spPr bwMode="ltGray">
          <a:xfrm>
            <a:off x="7530659" y="4932630"/>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1306314353"/>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Fair Use </a:t>
            </a:r>
            <a:r>
              <a:rPr lang="en-US" b="1" dirty="0" smtClean="0"/>
              <a:t>Refresher</a:t>
            </a:r>
            <a:endParaRPr lang="en-US" b="1" dirty="0"/>
          </a:p>
        </p:txBody>
      </p:sp>
      <p:sp>
        <p:nvSpPr>
          <p:cNvPr id="3" name="Content Placeholder 2"/>
          <p:cNvSpPr>
            <a:spLocks noGrp="1"/>
          </p:cNvSpPr>
          <p:nvPr>
            <p:ph idx="1"/>
          </p:nvPr>
        </p:nvSpPr>
        <p:spPr>
          <a:xfrm>
            <a:off x="685801" y="1067254"/>
            <a:ext cx="4049972" cy="5120640"/>
          </a:xfrm>
        </p:spPr>
        <p:txBody>
          <a:bodyPr/>
          <a:lstStyle/>
          <a:p>
            <a:r>
              <a:rPr lang="en-US" sz="2400" dirty="0" smtClean="0">
                <a:solidFill>
                  <a:srgbClr val="000000"/>
                </a:solidFill>
              </a:rPr>
              <a:t>Certain uses that society has deemed should not give rise to any liability</a:t>
            </a:r>
            <a:endParaRPr lang="en-US" sz="2400" b="1" dirty="0" smtClean="0">
              <a:solidFill>
                <a:srgbClr val="000000"/>
              </a:solidFill>
            </a:endParaRPr>
          </a:p>
          <a:p>
            <a:pPr marL="0" indent="0">
              <a:buNone/>
            </a:pPr>
            <a:endParaRPr lang="en-US" b="1" dirty="0" smtClean="0">
              <a:solidFill>
                <a:srgbClr val="000000"/>
              </a:solidFill>
            </a:endParaRPr>
          </a:p>
          <a:p>
            <a:r>
              <a:rPr lang="en-US" dirty="0" smtClean="0">
                <a:solidFill>
                  <a:srgbClr val="000000"/>
                </a:solidFill>
              </a:rPr>
              <a:t>Four Factors </a:t>
            </a:r>
            <a:r>
              <a:rPr lang="en-US" dirty="0" smtClean="0">
                <a:solidFill>
                  <a:srgbClr val="000000"/>
                </a:solidFill>
                <a:sym typeface="Wingdings" panose="05000000000000000000" pitchFamily="2" charset="2"/>
              </a:rPr>
              <a:t> </a:t>
            </a:r>
            <a:endParaRPr lang="en-US" dirty="0" smtClean="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26</a:t>
            </a:fld>
            <a:endParaRPr lang="en-US" dirty="0"/>
          </a:p>
        </p:txBody>
      </p:sp>
      <p:graphicFrame>
        <p:nvGraphicFramePr>
          <p:cNvPr id="7" name="Diagram 6"/>
          <p:cNvGraphicFramePr/>
          <p:nvPr>
            <p:extLst>
              <p:ext uri="{D42A27DB-BD31-4B8C-83A1-F6EECF244321}">
                <p14:modId xmlns:p14="http://schemas.microsoft.com/office/powerpoint/2010/main" val="4048755876"/>
              </p:ext>
            </p:extLst>
          </p:nvPr>
        </p:nvGraphicFramePr>
        <p:xfrm>
          <a:off x="2946324" y="1067254"/>
          <a:ext cx="6770882" cy="5337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loud Callout 7"/>
          <p:cNvSpPr/>
          <p:nvPr/>
        </p:nvSpPr>
        <p:spPr bwMode="gray">
          <a:xfrm>
            <a:off x="5076825" y="3000375"/>
            <a:ext cx="2324100" cy="866774"/>
          </a:xfrm>
          <a:prstGeom prst="cloudCallout">
            <a:avLst>
              <a:gd name="adj1" fmla="val -43122"/>
              <a:gd name="adj2" fmla="val 61713"/>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Including</a:t>
            </a:r>
            <a:r>
              <a:rPr lang="en-US" sz="1400" dirty="0" smtClean="0"/>
              <a:t> </a:t>
            </a:r>
            <a:r>
              <a:rPr lang="en-US" sz="1000" dirty="0" smtClean="0"/>
              <a:t>whether use is commercial or for </a:t>
            </a:r>
            <a:r>
              <a:rPr lang="en-US" sz="1000" b="1" i="1" u="sng" dirty="0" smtClean="0"/>
              <a:t>nonprofit</a:t>
            </a:r>
            <a:r>
              <a:rPr lang="en-US" sz="1000" i="1" u="sng" dirty="0"/>
              <a:t> </a:t>
            </a:r>
            <a:r>
              <a:rPr lang="en-US" sz="1000" b="1" i="1" u="sng" dirty="0"/>
              <a:t>educational purposes</a:t>
            </a:r>
            <a:endParaRPr lang="en-US" sz="1000" b="1" dirty="0" smtClean="0">
              <a:solidFill>
                <a:schemeClr val="bg1"/>
              </a:solidFill>
            </a:endParaRPr>
          </a:p>
        </p:txBody>
      </p:sp>
    </p:spTree>
    <p:extLst>
      <p:ext uri="{BB962C8B-B14F-4D97-AF65-F5344CB8AC3E}">
        <p14:creationId xmlns:p14="http://schemas.microsoft.com/office/powerpoint/2010/main" val="35010725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Educational Use ≠ </a:t>
            </a:r>
            <a:r>
              <a:rPr lang="en-US" b="1" dirty="0" smtClean="0">
                <a:solidFill>
                  <a:srgbClr val="FFFF00"/>
                </a:solidFill>
              </a:rPr>
              <a:t>Fair Use</a:t>
            </a:r>
            <a:endParaRPr lang="en-US" b="1" dirty="0">
              <a:solidFill>
                <a:srgbClr val="FFFF00"/>
              </a:solidFill>
            </a:endParaRPr>
          </a:p>
        </p:txBody>
      </p:sp>
      <p:sp>
        <p:nvSpPr>
          <p:cNvPr id="3" name="Content Placeholder 2"/>
          <p:cNvSpPr>
            <a:spLocks noGrp="1"/>
          </p:cNvSpPr>
          <p:nvPr>
            <p:ph idx="1"/>
          </p:nvPr>
        </p:nvSpPr>
        <p:spPr/>
        <p:txBody>
          <a:bodyPr/>
          <a:lstStyle/>
          <a:p>
            <a:pPr marL="628650" indent="0">
              <a:buNone/>
            </a:pPr>
            <a:r>
              <a:rPr lang="en-US" sz="2400" i="1" dirty="0">
                <a:solidFill>
                  <a:srgbClr val="000000"/>
                </a:solidFill>
              </a:rPr>
              <a:t>“[T]he mere fact that a use is </a:t>
            </a:r>
            <a:r>
              <a:rPr lang="en-US" sz="2400" b="1" i="1" dirty="0">
                <a:solidFill>
                  <a:srgbClr val="000000"/>
                </a:solidFill>
              </a:rPr>
              <a:t>educational and not for profit does not insulate</a:t>
            </a:r>
            <a:r>
              <a:rPr lang="en-US" sz="2400" i="1" dirty="0">
                <a:solidFill>
                  <a:srgbClr val="000000"/>
                </a:solidFill>
              </a:rPr>
              <a:t> it from a finding of infringement, any more than the commercial character of a use bars a finding of fairness.”- </a:t>
            </a:r>
            <a:r>
              <a:rPr lang="en-US" sz="1400" i="1" dirty="0">
                <a:solidFill>
                  <a:srgbClr val="000000"/>
                </a:solidFill>
              </a:rPr>
              <a:t>Campbell v. </a:t>
            </a:r>
            <a:r>
              <a:rPr lang="en-US" sz="1400" i="1" dirty="0" err="1">
                <a:solidFill>
                  <a:srgbClr val="000000"/>
                </a:solidFill>
              </a:rPr>
              <a:t>Acuff</a:t>
            </a:r>
            <a:r>
              <a:rPr lang="en-US" sz="1400" i="1" dirty="0">
                <a:solidFill>
                  <a:srgbClr val="000000"/>
                </a:solidFill>
              </a:rPr>
              <a:t>–Rose Music, Inc., 510 U.S. 569, </a:t>
            </a:r>
            <a:r>
              <a:rPr lang="en-US" sz="1400" i="1" dirty="0" smtClean="0">
                <a:solidFill>
                  <a:srgbClr val="000000"/>
                </a:solidFill>
              </a:rPr>
              <a:t>584, </a:t>
            </a:r>
            <a:r>
              <a:rPr lang="en-US" sz="1400" i="1" dirty="0">
                <a:solidFill>
                  <a:srgbClr val="000000"/>
                </a:solidFill>
              </a:rPr>
              <a:t>114 </a:t>
            </a:r>
            <a:r>
              <a:rPr lang="en-US" sz="1400" i="1" dirty="0" err="1">
                <a:solidFill>
                  <a:srgbClr val="000000"/>
                </a:solidFill>
              </a:rPr>
              <a:t>S.Ct</a:t>
            </a:r>
            <a:r>
              <a:rPr lang="en-US" sz="1400" i="1" dirty="0">
                <a:solidFill>
                  <a:srgbClr val="000000"/>
                </a:solidFill>
              </a:rPr>
              <a:t>. 1164, </a:t>
            </a:r>
            <a:r>
              <a:rPr lang="en-US" sz="1400" i="1" dirty="0" smtClean="0">
                <a:solidFill>
                  <a:srgbClr val="000000"/>
                </a:solidFill>
              </a:rPr>
              <a:t>1174, </a:t>
            </a:r>
            <a:r>
              <a:rPr lang="en-US" sz="1400" i="1" dirty="0">
                <a:solidFill>
                  <a:srgbClr val="000000"/>
                </a:solidFill>
              </a:rPr>
              <a:t>127 L.Ed.2d 500 (1994)</a:t>
            </a:r>
          </a:p>
          <a:p>
            <a:r>
              <a:rPr lang="en-US" sz="2400" dirty="0" err="1" smtClean="0">
                <a:solidFill>
                  <a:srgbClr val="000000"/>
                </a:solidFill>
              </a:rPr>
              <a:t>Coursepack</a:t>
            </a:r>
            <a:r>
              <a:rPr lang="en-US" sz="2400" dirty="0" smtClean="0">
                <a:solidFill>
                  <a:srgbClr val="000000"/>
                </a:solidFill>
              </a:rPr>
              <a:t> </a:t>
            </a:r>
            <a:r>
              <a:rPr lang="en-US" sz="2400" dirty="0">
                <a:solidFill>
                  <a:srgbClr val="000000"/>
                </a:solidFill>
              </a:rPr>
              <a:t>cases:</a:t>
            </a:r>
          </a:p>
          <a:p>
            <a:pPr lvl="1"/>
            <a:r>
              <a:rPr lang="en-US" i="1" dirty="0">
                <a:solidFill>
                  <a:srgbClr val="000000"/>
                </a:solidFill>
              </a:rPr>
              <a:t>Basic Books, Inc. v. Kinko's Graphics Corp., </a:t>
            </a:r>
            <a:r>
              <a:rPr lang="en-US" dirty="0">
                <a:solidFill>
                  <a:srgbClr val="000000"/>
                </a:solidFill>
              </a:rPr>
              <a:t>758 </a:t>
            </a:r>
            <a:r>
              <a:rPr lang="en-US" dirty="0" err="1">
                <a:solidFill>
                  <a:srgbClr val="000000"/>
                </a:solidFill>
              </a:rPr>
              <a:t>F.Supp</a:t>
            </a:r>
            <a:r>
              <a:rPr lang="en-US" dirty="0">
                <a:solidFill>
                  <a:srgbClr val="000000"/>
                </a:solidFill>
              </a:rPr>
              <a:t>. 1522 (S.D.N.Y.1991)</a:t>
            </a:r>
          </a:p>
          <a:p>
            <a:pPr lvl="1"/>
            <a:r>
              <a:rPr lang="en-US" i="1" dirty="0">
                <a:solidFill>
                  <a:srgbClr val="000000"/>
                </a:solidFill>
              </a:rPr>
              <a:t>Princeton University Press v. Michigan Document Services, Inc., </a:t>
            </a:r>
            <a:r>
              <a:rPr lang="en-US" dirty="0">
                <a:solidFill>
                  <a:srgbClr val="000000"/>
                </a:solidFill>
              </a:rPr>
              <a:t>99 F.3d 1381, 1383 (6th Cir.1996)</a:t>
            </a:r>
          </a:p>
          <a:p>
            <a:pPr lvl="1"/>
            <a:r>
              <a:rPr lang="en-US" dirty="0">
                <a:solidFill>
                  <a:srgbClr val="000000"/>
                </a:solidFill>
              </a:rPr>
              <a:t>Blackwell </a:t>
            </a:r>
            <a:r>
              <a:rPr lang="en-US" dirty="0" err="1">
                <a:solidFill>
                  <a:srgbClr val="000000"/>
                </a:solidFill>
              </a:rPr>
              <a:t>Publ'g</a:t>
            </a:r>
            <a:r>
              <a:rPr lang="en-US" dirty="0">
                <a:solidFill>
                  <a:srgbClr val="000000"/>
                </a:solidFill>
              </a:rPr>
              <a:t>, Inc. v. Excel Research </a:t>
            </a:r>
            <a:r>
              <a:rPr lang="en-US" dirty="0" err="1">
                <a:solidFill>
                  <a:srgbClr val="000000"/>
                </a:solidFill>
              </a:rPr>
              <a:t>Grp</a:t>
            </a:r>
            <a:r>
              <a:rPr lang="en-US" dirty="0">
                <a:solidFill>
                  <a:srgbClr val="000000"/>
                </a:solidFill>
              </a:rPr>
              <a:t>., LLC, 661 F.Supp.2d 786, 794 (E.D.Mich.2009</a:t>
            </a:r>
            <a:r>
              <a:rPr lang="en-US" dirty="0" smtClean="0">
                <a:solidFill>
                  <a:srgbClr val="000000"/>
                </a:solidFill>
              </a:rPr>
              <a:t>)</a:t>
            </a:r>
            <a:endParaRPr lang="en-US" i="1" dirty="0" smtClean="0">
              <a:solidFill>
                <a:srgbClr val="000000"/>
              </a:solidFill>
            </a:endParaRPr>
          </a:p>
          <a:p>
            <a:r>
              <a:rPr lang="en-US" sz="2400" i="1" dirty="0" smtClean="0">
                <a:solidFill>
                  <a:srgbClr val="000000"/>
                </a:solidFill>
              </a:rPr>
              <a:t>Cambridge </a:t>
            </a:r>
            <a:r>
              <a:rPr lang="en-US" sz="2400" i="1" dirty="0">
                <a:solidFill>
                  <a:srgbClr val="000000"/>
                </a:solidFill>
              </a:rPr>
              <a:t>Univ. Press v. Patton</a:t>
            </a:r>
            <a:r>
              <a:rPr lang="en-US" sz="2400" dirty="0">
                <a:solidFill>
                  <a:srgbClr val="000000"/>
                </a:solidFill>
              </a:rPr>
              <a:t>, 769 F.3d </a:t>
            </a:r>
            <a:r>
              <a:rPr lang="en-US" sz="2400" dirty="0" smtClean="0">
                <a:solidFill>
                  <a:srgbClr val="000000"/>
                </a:solidFill>
              </a:rPr>
              <a:t>1232</a:t>
            </a:r>
            <a:r>
              <a:rPr lang="en-US" sz="2400" dirty="0">
                <a:solidFill>
                  <a:srgbClr val="000000"/>
                </a:solidFill>
              </a:rPr>
              <a:t> </a:t>
            </a:r>
            <a:r>
              <a:rPr lang="en-US" sz="2400" dirty="0" smtClean="0">
                <a:solidFill>
                  <a:srgbClr val="000000"/>
                </a:solidFill>
              </a:rPr>
              <a:t>(11th </a:t>
            </a:r>
            <a:r>
              <a:rPr lang="en-US" sz="2400" dirty="0">
                <a:solidFill>
                  <a:srgbClr val="000000"/>
                </a:solidFill>
              </a:rPr>
              <a:t>Cir. 2014</a:t>
            </a:r>
            <a:r>
              <a:rPr lang="en-US" sz="2400" dirty="0" smtClean="0">
                <a:solidFill>
                  <a:srgbClr val="000000"/>
                </a:solidFill>
              </a:rPr>
              <a:t>)</a:t>
            </a:r>
          </a:p>
          <a:p>
            <a:pPr marL="0" indent="0">
              <a:buNone/>
            </a:pPr>
            <a:r>
              <a:rPr lang="en-US" sz="2400" dirty="0" smtClean="0">
                <a:solidFill>
                  <a:srgbClr val="000000"/>
                </a:solidFill>
              </a:rPr>
              <a:t>	</a:t>
            </a:r>
          </a:p>
          <a:p>
            <a:pPr marL="0" indent="0">
              <a:buNone/>
            </a:pPr>
            <a:r>
              <a:rPr lang="en-US" sz="2400" dirty="0" smtClean="0">
                <a:solidFill>
                  <a:srgbClr val="000000"/>
                </a:solidFill>
              </a:rPr>
              <a:t>							</a:t>
            </a:r>
            <a:endParaRPr lang="en-US" sz="2400" dirty="0">
              <a:solidFill>
                <a:srgbClr val="000000"/>
              </a:solidFill>
            </a:endParaRPr>
          </a:p>
          <a:p>
            <a:pPr marL="0" indent="0">
              <a:buNone/>
            </a:pPr>
            <a:endParaRPr lang="en-US" sz="2400" dirty="0" smtClean="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27</a:t>
            </a:fld>
            <a:endParaRPr lang="en-US" dirty="0"/>
          </a:p>
        </p:txBody>
      </p:sp>
    </p:spTree>
    <p:extLst>
      <p:ext uri="{BB962C8B-B14F-4D97-AF65-F5344CB8AC3E}">
        <p14:creationId xmlns:p14="http://schemas.microsoft.com/office/powerpoint/2010/main" val="175911837"/>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Educational Use ≠ </a:t>
            </a:r>
            <a:r>
              <a:rPr lang="en-US" b="1" dirty="0">
                <a:solidFill>
                  <a:srgbClr val="FFFF00"/>
                </a:solidFill>
              </a:rPr>
              <a:t>Fair Use</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smtClean="0">
                <a:solidFill>
                  <a:srgbClr val="000000"/>
                </a:solidFill>
              </a:rPr>
              <a:t>TAKE-AWAY</a:t>
            </a:r>
            <a:endParaRPr lang="en-US" sz="5400" b="1" dirty="0">
              <a:solidFill>
                <a:srgbClr val="000000"/>
              </a:solidFill>
            </a:endParaRPr>
          </a:p>
          <a:p>
            <a:pPr marL="2286000" lvl="2" indent="0">
              <a:buNone/>
            </a:pPr>
            <a:endParaRPr lang="en-US" sz="2400" dirty="0">
              <a:solidFill>
                <a:srgbClr val="000000"/>
              </a:solidFill>
            </a:endParaRPr>
          </a:p>
          <a:p>
            <a:pPr marL="2286000" lvl="2" indent="0">
              <a:buNone/>
            </a:pPr>
            <a:r>
              <a:rPr lang="en-US" sz="2400" dirty="0" smtClean="0">
                <a:solidFill>
                  <a:srgbClr val="000000"/>
                </a:solidFill>
              </a:rPr>
              <a:t>Don’t assume any use related to education qualifies as a “fair use.” Remember to consider ALL fair use factors and always seek a license as a best practice.</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28</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4056684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89" y="1174439"/>
            <a:ext cx="7636621" cy="2364826"/>
          </a:xfrm>
        </p:spPr>
        <p:txBody>
          <a:bodyPr/>
          <a:lstStyle/>
          <a:p>
            <a:r>
              <a:rPr lang="en-US" sz="49600" b="1" dirty="0" smtClean="0"/>
              <a:t/>
            </a:r>
            <a:br>
              <a:rPr lang="en-US" sz="49600" b="1" dirty="0" smtClean="0"/>
            </a:br>
            <a:r>
              <a:rPr lang="en-US" sz="49600" b="1" dirty="0"/>
              <a:t/>
            </a:r>
            <a:br>
              <a:rPr lang="en-US" sz="49600" b="1" dirty="0"/>
            </a:br>
            <a:r>
              <a:rPr lang="en-US" sz="49600" b="1" dirty="0" smtClean="0"/>
              <a:t/>
            </a:r>
            <a:br>
              <a:rPr lang="en-US" sz="49600" b="1" dirty="0" smtClean="0"/>
            </a:br>
            <a:r>
              <a:rPr lang="en-US" sz="49600" b="1" dirty="0" smtClean="0"/>
              <a:t/>
            </a:r>
            <a:br>
              <a:rPr lang="en-US" sz="49600" b="1" dirty="0" smtClean="0"/>
            </a:br>
            <a:r>
              <a:rPr lang="en-US" sz="49600" b="1" dirty="0" smtClean="0"/>
              <a:t/>
            </a:r>
            <a:br>
              <a:rPr lang="en-US" sz="49600" b="1" dirty="0" smtClean="0"/>
            </a:br>
            <a:r>
              <a:rPr lang="en-US" sz="49600" b="1" dirty="0" smtClean="0"/>
              <a:t/>
            </a:r>
            <a:br>
              <a:rPr lang="en-US" sz="49600" b="1" dirty="0" smtClean="0"/>
            </a:br>
            <a:r>
              <a:rPr lang="en-US" sz="71400" b="1" dirty="0" smtClean="0"/>
              <a:t> </a:t>
            </a:r>
            <a:r>
              <a:rPr lang="en-US" sz="11500" b="1" dirty="0" smtClean="0">
                <a:solidFill>
                  <a:srgbClr val="FFFF00"/>
                </a:solidFill>
              </a:rPr>
              <a:t>BREAK</a:t>
            </a:r>
            <a:r>
              <a:rPr lang="en-US" sz="11500" b="1" dirty="0" smtClean="0"/>
              <a:t> TIME!</a:t>
            </a:r>
            <a:endParaRPr lang="en-US" sz="88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29</a:t>
            </a:fld>
            <a:endParaRPr lang="en-US" dirty="0"/>
          </a:p>
        </p:txBody>
      </p:sp>
    </p:spTree>
    <p:extLst>
      <p:ext uri="{BB962C8B-B14F-4D97-AF65-F5344CB8AC3E}">
        <p14:creationId xmlns:p14="http://schemas.microsoft.com/office/powerpoint/2010/main" val="200276421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tabLst>
                <a:tab pos="4975225" algn="l"/>
              </a:tabLst>
            </a:pPr>
            <a:r>
              <a:rPr lang="en-US" b="1" dirty="0" smtClean="0">
                <a:solidFill>
                  <a:srgbClr val="FFFF00"/>
                </a:solidFill>
              </a:rPr>
              <a:t>Topics</a:t>
            </a:r>
            <a:r>
              <a:rPr lang="en-US" b="1" dirty="0" smtClean="0"/>
              <a:t> Considered</a:t>
            </a:r>
            <a:endParaRPr lang="en-US" b="1" dirty="0">
              <a:solidFill>
                <a:srgbClr val="FFFF00"/>
              </a:solidFill>
            </a:endParaRPr>
          </a:p>
        </p:txBody>
      </p:sp>
      <p:sp>
        <p:nvSpPr>
          <p:cNvPr id="2" name="Footer Placeholder 1"/>
          <p:cNvSpPr>
            <a:spLocks noGrp="1"/>
          </p:cNvSpPr>
          <p:nvPr>
            <p:ph type="ftr" sz="quarter" idx="11"/>
          </p:nvPr>
        </p:nvSpPr>
        <p:spPr/>
        <p:txBody>
          <a:bodyPr/>
          <a:lstStyle/>
          <a:p>
            <a:r>
              <a:rPr lang="en-US" dirty="0" smtClean="0"/>
              <a:t>©2016 Lewis Roca Rothgerber Christie LLP  /  lrrc.com  /</a:t>
            </a:r>
            <a:endParaRPr lang="en-US" dirty="0"/>
          </a:p>
        </p:txBody>
      </p:sp>
      <p:sp>
        <p:nvSpPr>
          <p:cNvPr id="3" name="Slide Number Placeholder 2"/>
          <p:cNvSpPr>
            <a:spLocks noGrp="1"/>
          </p:cNvSpPr>
          <p:nvPr>
            <p:ph type="sldNum" sz="quarter" idx="12"/>
          </p:nvPr>
        </p:nvSpPr>
        <p:spPr/>
        <p:txBody>
          <a:bodyPr/>
          <a:lstStyle/>
          <a:p>
            <a:fld id="{4D467D88-DCFD-354C-96A5-D863D5E9364D}" type="slidenum">
              <a:rPr lang="en-US" smtClean="0"/>
              <a:pPr/>
              <a:t>3</a:t>
            </a:fld>
            <a:endParaRPr lang="en-US" dirty="0"/>
          </a:p>
        </p:txBody>
      </p:sp>
      <p:sp>
        <p:nvSpPr>
          <p:cNvPr id="4" name="Content Placeholder 3"/>
          <p:cNvSpPr>
            <a:spLocks noGrp="1"/>
          </p:cNvSpPr>
          <p:nvPr>
            <p:ph idx="1"/>
          </p:nvPr>
        </p:nvSpPr>
        <p:spPr>
          <a:xfrm>
            <a:off x="286603" y="1067254"/>
            <a:ext cx="8581171" cy="5120640"/>
          </a:xfrm>
        </p:spPr>
        <p:txBody>
          <a:bodyPr/>
          <a:lstStyle/>
          <a:p>
            <a:pPr marL="457200" indent="-457200">
              <a:buFont typeface="Arial" panose="020B0604020202020204" pitchFamily="34" charset="0"/>
              <a:buAutoNum type="arabicPeriod"/>
            </a:pPr>
            <a:r>
              <a:rPr lang="en-US" sz="1800" dirty="0">
                <a:solidFill>
                  <a:srgbClr val="000000"/>
                </a:solidFill>
              </a:rPr>
              <a:t>Misunderstanding the </a:t>
            </a:r>
            <a:r>
              <a:rPr lang="en-US" sz="1800" b="1" dirty="0">
                <a:solidFill>
                  <a:srgbClr val="000000"/>
                </a:solidFill>
              </a:rPr>
              <a:t>Face-to-Face Teaching Exemption </a:t>
            </a:r>
            <a:endParaRPr lang="en-US" sz="1800" dirty="0">
              <a:solidFill>
                <a:srgbClr val="000000"/>
              </a:solidFill>
            </a:endParaRPr>
          </a:p>
          <a:p>
            <a:pPr marL="457200" indent="-457200">
              <a:buFont typeface="Arial" panose="020B0604020202020204" pitchFamily="34" charset="0"/>
              <a:buAutoNum type="arabicPeriod"/>
            </a:pPr>
            <a:r>
              <a:rPr lang="en-US" sz="1800" dirty="0">
                <a:solidFill>
                  <a:srgbClr val="000000"/>
                </a:solidFill>
              </a:rPr>
              <a:t>Assuming </a:t>
            </a:r>
            <a:r>
              <a:rPr lang="en-US" sz="1800" b="1" dirty="0">
                <a:solidFill>
                  <a:srgbClr val="000000"/>
                </a:solidFill>
              </a:rPr>
              <a:t>foreign works </a:t>
            </a:r>
            <a:r>
              <a:rPr lang="en-US" sz="1800" dirty="0">
                <a:solidFill>
                  <a:srgbClr val="000000"/>
                </a:solidFill>
              </a:rPr>
              <a:t>are not protected in the U.S. </a:t>
            </a:r>
          </a:p>
          <a:p>
            <a:pPr marL="457200" indent="-457200">
              <a:buFont typeface="Arial" panose="020B0604020202020204" pitchFamily="34" charset="0"/>
              <a:buAutoNum type="arabicPeriod"/>
            </a:pPr>
            <a:r>
              <a:rPr lang="en-US" sz="1800" dirty="0">
                <a:solidFill>
                  <a:srgbClr val="000000"/>
                </a:solidFill>
              </a:rPr>
              <a:t>Assuming a work </a:t>
            </a:r>
            <a:r>
              <a:rPr lang="en-US" sz="1800" dirty="0" smtClean="0">
                <a:solidFill>
                  <a:srgbClr val="000000"/>
                </a:solidFill>
              </a:rPr>
              <a:t>is in the </a:t>
            </a:r>
            <a:r>
              <a:rPr lang="en-US" sz="1800" b="1" dirty="0" smtClean="0">
                <a:solidFill>
                  <a:srgbClr val="000000"/>
                </a:solidFill>
              </a:rPr>
              <a:t>public domain</a:t>
            </a:r>
            <a:r>
              <a:rPr lang="en-US" sz="1800" dirty="0" smtClean="0">
                <a:solidFill>
                  <a:srgbClr val="000000"/>
                </a:solidFill>
              </a:rPr>
              <a:t> because the Internet says so or because the work lacks a copyright notice</a:t>
            </a:r>
            <a:endParaRPr lang="en-US" sz="1800" dirty="0">
              <a:solidFill>
                <a:srgbClr val="000000"/>
              </a:solidFill>
            </a:endParaRPr>
          </a:p>
          <a:p>
            <a:pPr marL="457200" indent="-457200">
              <a:buAutoNum type="arabicPeriod"/>
            </a:pPr>
            <a:r>
              <a:rPr lang="en-US" sz="1800" dirty="0" smtClean="0">
                <a:solidFill>
                  <a:srgbClr val="000000"/>
                </a:solidFill>
              </a:rPr>
              <a:t>Assuming that </a:t>
            </a:r>
            <a:r>
              <a:rPr lang="en-US" sz="1800" b="1" dirty="0" smtClean="0">
                <a:solidFill>
                  <a:srgbClr val="000000"/>
                </a:solidFill>
              </a:rPr>
              <a:t>purchasing a license </a:t>
            </a:r>
            <a:r>
              <a:rPr lang="en-US" sz="1800" dirty="0" smtClean="0">
                <a:solidFill>
                  <a:srgbClr val="000000"/>
                </a:solidFill>
              </a:rPr>
              <a:t>is the end of the story </a:t>
            </a:r>
          </a:p>
          <a:p>
            <a:pPr marL="457200" indent="-457200">
              <a:buFont typeface="Arial" panose="020B0604020202020204" pitchFamily="34" charset="0"/>
              <a:buAutoNum type="arabicPeriod"/>
            </a:pPr>
            <a:r>
              <a:rPr lang="en-US" sz="1800" dirty="0" smtClean="0">
                <a:solidFill>
                  <a:srgbClr val="000000"/>
                </a:solidFill>
              </a:rPr>
              <a:t>Assuming </a:t>
            </a:r>
            <a:r>
              <a:rPr lang="en-US" sz="1800" dirty="0">
                <a:solidFill>
                  <a:srgbClr val="000000"/>
                </a:solidFill>
              </a:rPr>
              <a:t>that </a:t>
            </a:r>
            <a:r>
              <a:rPr lang="en-US" sz="1800" dirty="0" smtClean="0">
                <a:solidFill>
                  <a:srgbClr val="000000"/>
                </a:solidFill>
              </a:rPr>
              <a:t>educational use </a:t>
            </a:r>
            <a:r>
              <a:rPr lang="en-US" sz="1800" dirty="0">
                <a:solidFill>
                  <a:srgbClr val="000000"/>
                </a:solidFill>
              </a:rPr>
              <a:t>is the same as </a:t>
            </a:r>
            <a:r>
              <a:rPr lang="en-US" sz="1800" b="1" dirty="0" smtClean="0">
                <a:solidFill>
                  <a:srgbClr val="000000"/>
                </a:solidFill>
              </a:rPr>
              <a:t>fair use </a:t>
            </a:r>
            <a:endParaRPr lang="en-US" sz="1800" b="1" dirty="0">
              <a:solidFill>
                <a:srgbClr val="000000"/>
              </a:solidFill>
            </a:endParaRPr>
          </a:p>
          <a:p>
            <a:pPr marL="457200" indent="-457200">
              <a:buFont typeface="Arial" panose="020B0604020202020204" pitchFamily="34" charset="0"/>
              <a:buAutoNum type="arabicPeriod"/>
            </a:pPr>
            <a:r>
              <a:rPr lang="en-US" sz="1800" dirty="0">
                <a:solidFill>
                  <a:srgbClr val="000000"/>
                </a:solidFill>
              </a:rPr>
              <a:t>Assuming an institution owns the copyrights in </a:t>
            </a:r>
            <a:r>
              <a:rPr lang="en-US" sz="1800" b="1" dirty="0">
                <a:solidFill>
                  <a:srgbClr val="000000"/>
                </a:solidFill>
              </a:rPr>
              <a:t>works created by its employees </a:t>
            </a:r>
            <a:endParaRPr lang="en-US" sz="1800" dirty="0">
              <a:solidFill>
                <a:srgbClr val="000000"/>
              </a:solidFill>
            </a:endParaRPr>
          </a:p>
          <a:p>
            <a:pPr marL="457200" indent="-457200">
              <a:buFont typeface="Arial" panose="020B0604020202020204" pitchFamily="34" charset="0"/>
              <a:buAutoNum type="arabicPeriod"/>
            </a:pPr>
            <a:r>
              <a:rPr lang="en-US" sz="1800" dirty="0">
                <a:solidFill>
                  <a:srgbClr val="000000"/>
                </a:solidFill>
              </a:rPr>
              <a:t>Assuming that only the content host need consider fair use when submitting a</a:t>
            </a:r>
            <a:r>
              <a:rPr lang="en-US" sz="1800" b="1" dirty="0">
                <a:solidFill>
                  <a:srgbClr val="000000"/>
                </a:solidFill>
              </a:rPr>
              <a:t> </a:t>
            </a:r>
            <a:r>
              <a:rPr lang="en-US" sz="1800" b="1" dirty="0" err="1">
                <a:solidFill>
                  <a:srgbClr val="000000"/>
                </a:solidFill>
              </a:rPr>
              <a:t>DMCA</a:t>
            </a:r>
            <a:r>
              <a:rPr lang="en-US" sz="1800" b="1" dirty="0">
                <a:solidFill>
                  <a:srgbClr val="000000"/>
                </a:solidFill>
              </a:rPr>
              <a:t> take-down request </a:t>
            </a:r>
            <a:endParaRPr lang="en-US" sz="1800" dirty="0">
              <a:solidFill>
                <a:srgbClr val="000000"/>
              </a:solidFill>
            </a:endParaRPr>
          </a:p>
          <a:p>
            <a:pPr marL="457200" indent="-457200">
              <a:buFont typeface="Arial" panose="020B0604020202020204" pitchFamily="34" charset="0"/>
              <a:buAutoNum type="arabicPeriod"/>
            </a:pPr>
            <a:r>
              <a:rPr lang="en-US" sz="1800" dirty="0" smtClean="0">
                <a:solidFill>
                  <a:srgbClr val="000000"/>
                </a:solidFill>
              </a:rPr>
              <a:t>Misunderstanding </a:t>
            </a:r>
            <a:r>
              <a:rPr lang="en-US" sz="1800" b="1" dirty="0">
                <a:solidFill>
                  <a:srgbClr val="000000"/>
                </a:solidFill>
              </a:rPr>
              <a:t>the Non-Profit Exemption </a:t>
            </a:r>
            <a:endParaRPr lang="en-US" sz="1800" b="1" dirty="0" smtClean="0">
              <a:solidFill>
                <a:srgbClr val="000000"/>
              </a:solidFill>
            </a:endParaRPr>
          </a:p>
          <a:p>
            <a:pPr marL="457200" indent="-457200">
              <a:buFont typeface="Arial" panose="020B0604020202020204" pitchFamily="34" charset="0"/>
              <a:buAutoNum type="arabicPeriod"/>
            </a:pPr>
            <a:r>
              <a:rPr lang="en-US" sz="1800" dirty="0" smtClean="0">
                <a:solidFill>
                  <a:srgbClr val="000000"/>
                </a:solidFill>
              </a:rPr>
              <a:t>Assuming </a:t>
            </a:r>
            <a:r>
              <a:rPr lang="en-US" sz="1800" dirty="0">
                <a:solidFill>
                  <a:srgbClr val="000000"/>
                </a:solidFill>
              </a:rPr>
              <a:t>fair use when sharing via </a:t>
            </a:r>
            <a:r>
              <a:rPr lang="en-US" sz="1800" b="1" dirty="0">
                <a:solidFill>
                  <a:srgbClr val="000000"/>
                </a:solidFill>
              </a:rPr>
              <a:t>social </a:t>
            </a:r>
            <a:r>
              <a:rPr lang="en-US" sz="1800" b="1" dirty="0" smtClean="0">
                <a:solidFill>
                  <a:srgbClr val="000000"/>
                </a:solidFill>
              </a:rPr>
              <a:t>media</a:t>
            </a:r>
          </a:p>
          <a:p>
            <a:pPr marL="457200" indent="-457200">
              <a:buFont typeface="Arial" panose="020B0604020202020204" pitchFamily="34" charset="0"/>
              <a:buAutoNum type="arabicPeriod"/>
            </a:pPr>
            <a:r>
              <a:rPr lang="en-US" sz="1800" dirty="0" smtClean="0">
                <a:solidFill>
                  <a:srgbClr val="000000"/>
                </a:solidFill>
              </a:rPr>
              <a:t>Assuming that </a:t>
            </a:r>
            <a:r>
              <a:rPr lang="en-US" sz="1800" b="1" dirty="0" smtClean="0">
                <a:solidFill>
                  <a:srgbClr val="000000"/>
                </a:solidFill>
              </a:rPr>
              <a:t>internal-only</a:t>
            </a:r>
            <a:r>
              <a:rPr lang="en-US" sz="1800" dirty="0" smtClean="0">
                <a:solidFill>
                  <a:srgbClr val="000000"/>
                </a:solidFill>
              </a:rPr>
              <a:t> use within an institution is </a:t>
            </a:r>
            <a:r>
              <a:rPr lang="en-US" sz="1800" dirty="0" err="1" smtClean="0">
                <a:solidFill>
                  <a:srgbClr val="000000"/>
                </a:solidFill>
              </a:rPr>
              <a:t>noninfringing</a:t>
            </a:r>
            <a:endParaRPr lang="en-US" sz="2400" dirty="0" smtClean="0">
              <a:solidFill>
                <a:srgbClr val="000000"/>
              </a:solidFill>
            </a:endParaRPr>
          </a:p>
          <a:p>
            <a:pPr marL="0" indent="0">
              <a:buNone/>
            </a:pPr>
            <a:endParaRPr lang="en-US" b="1" dirty="0" smtClean="0">
              <a:solidFill>
                <a:srgbClr val="000000"/>
              </a:solidFill>
            </a:endParaRPr>
          </a:p>
          <a:p>
            <a:pPr marL="457200" indent="-457200">
              <a:buAutoNum type="arabicPeriod"/>
            </a:pPr>
            <a:endParaRPr lang="en-US" b="1" dirty="0" smtClean="0">
              <a:solidFill>
                <a:srgbClr val="000000"/>
              </a:solidFill>
            </a:endParaRPr>
          </a:p>
          <a:p>
            <a:pPr marL="228600" lvl="1" indent="0">
              <a:buNone/>
            </a:pPr>
            <a:endParaRPr lang="en-US" b="1" dirty="0" smtClean="0">
              <a:solidFill>
                <a:srgbClr val="000000"/>
              </a:solidFill>
            </a:endParaRPr>
          </a:p>
          <a:p>
            <a:pPr algn="r"/>
            <a:endParaRPr lang="en-US" sz="1800" dirty="0" smtClean="0">
              <a:solidFill>
                <a:srgbClr val="000000"/>
              </a:solidFill>
            </a:endParaRPr>
          </a:p>
          <a:p>
            <a:pPr lvl="2"/>
            <a:endParaRPr lang="en-US" dirty="0" smtClean="0">
              <a:solidFill>
                <a:srgbClr val="000000"/>
              </a:solidFill>
            </a:endParaRPr>
          </a:p>
          <a:p>
            <a:pPr lvl="3"/>
            <a:endParaRPr lang="en-US" dirty="0" smtClean="0">
              <a:solidFill>
                <a:srgbClr val="000000"/>
              </a:solidFill>
            </a:endParaRPr>
          </a:p>
        </p:txBody>
      </p:sp>
    </p:spTree>
    <p:extLst>
      <p:ext uri="{BB962C8B-B14F-4D97-AF65-F5344CB8AC3E}">
        <p14:creationId xmlns:p14="http://schemas.microsoft.com/office/powerpoint/2010/main" val="2891224208"/>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4" y="1529275"/>
            <a:ext cx="763662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
            </a:r>
            <a:br>
              <a:rPr lang="en-US" sz="5400" b="1" dirty="0" smtClean="0"/>
            </a:br>
            <a:r>
              <a:rPr lang="en-US" sz="5400" b="1" dirty="0" smtClean="0"/>
              <a:t>Assuming an institution owns copyrights in </a:t>
            </a:r>
            <a:r>
              <a:rPr lang="en-US" sz="5400" b="1" dirty="0" smtClean="0">
                <a:solidFill>
                  <a:srgbClr val="FFFF00"/>
                </a:solidFill>
              </a:rPr>
              <a:t>works made by employees </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30</a:t>
            </a:fld>
            <a:endParaRPr lang="en-US" dirty="0"/>
          </a:p>
        </p:txBody>
      </p:sp>
      <p:sp>
        <p:nvSpPr>
          <p:cNvPr id="6" name="Title 1"/>
          <p:cNvSpPr txBox="1">
            <a:spLocks/>
          </p:cNvSpPr>
          <p:nvPr/>
        </p:nvSpPr>
        <p:spPr bwMode="ltGray">
          <a:xfrm>
            <a:off x="7528684" y="4913253"/>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114581157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Assuming </a:t>
            </a:r>
            <a:r>
              <a:rPr lang="en-US" b="1" dirty="0" smtClean="0">
                <a:solidFill>
                  <a:srgbClr val="FFFF00"/>
                </a:solidFill>
              </a:rPr>
              <a:t>Ownership</a:t>
            </a:r>
            <a:endParaRPr lang="en-US" b="1" dirty="0">
              <a:solidFill>
                <a:srgbClr val="FFFF00"/>
              </a:solidFill>
            </a:endParaRPr>
          </a:p>
        </p:txBody>
      </p:sp>
      <p:sp>
        <p:nvSpPr>
          <p:cNvPr id="3" name="Content Placeholder 2"/>
          <p:cNvSpPr>
            <a:spLocks noGrp="1"/>
          </p:cNvSpPr>
          <p:nvPr>
            <p:ph idx="1"/>
          </p:nvPr>
        </p:nvSpPr>
        <p:spPr/>
        <p:txBody>
          <a:bodyPr/>
          <a:lstStyle/>
          <a:p>
            <a:r>
              <a:rPr lang="en-US" sz="2000" dirty="0" smtClean="0">
                <a:solidFill>
                  <a:srgbClr val="000000"/>
                </a:solidFill>
              </a:rPr>
              <a:t>Copyrights in works made by employees </a:t>
            </a:r>
            <a:r>
              <a:rPr lang="en-US" sz="2000" b="1" dirty="0" smtClean="0">
                <a:solidFill>
                  <a:srgbClr val="000000"/>
                </a:solidFill>
              </a:rPr>
              <a:t>within the scope of their employment</a:t>
            </a:r>
            <a:r>
              <a:rPr lang="en-US" sz="2000" dirty="0" smtClean="0">
                <a:solidFill>
                  <a:srgbClr val="000000"/>
                </a:solidFill>
              </a:rPr>
              <a:t> vest in their employer absent an express, written agreement to the contrary. </a:t>
            </a:r>
            <a:r>
              <a:rPr lang="en-US" sz="2000" i="1" dirty="0" smtClean="0">
                <a:solidFill>
                  <a:srgbClr val="000000"/>
                </a:solidFill>
              </a:rPr>
              <a:t>See </a:t>
            </a:r>
            <a:r>
              <a:rPr lang="en-US" sz="2000" dirty="0" smtClean="0">
                <a:solidFill>
                  <a:srgbClr val="000000"/>
                </a:solidFill>
              </a:rPr>
              <a:t>17 </a:t>
            </a:r>
            <a:r>
              <a:rPr lang="en-US" sz="2000" dirty="0" err="1" smtClean="0">
                <a:solidFill>
                  <a:srgbClr val="000000"/>
                </a:solidFill>
              </a:rPr>
              <a:t>U.S.C</a:t>
            </a:r>
            <a:r>
              <a:rPr lang="en-US" sz="2000" dirty="0" smtClean="0">
                <a:solidFill>
                  <a:srgbClr val="000000"/>
                </a:solidFill>
              </a:rPr>
              <a:t>. § 201(b).</a:t>
            </a:r>
          </a:p>
          <a:p>
            <a:r>
              <a:rPr lang="en-US" sz="2000" dirty="0">
                <a:solidFill>
                  <a:srgbClr val="000000"/>
                </a:solidFill>
              </a:rPr>
              <a:t>“The statute is general enough to make every academic article a ‘work for hire’ and therefore vest exclusive control in universities rather than scholars [</a:t>
            </a:r>
            <a:r>
              <a:rPr lang="en-US" sz="2000" i="1" dirty="0">
                <a:solidFill>
                  <a:srgbClr val="000000"/>
                </a:solidFill>
              </a:rPr>
              <a:t>e.g</a:t>
            </a:r>
            <a:r>
              <a:rPr lang="en-US" sz="2000" dirty="0">
                <a:solidFill>
                  <a:srgbClr val="000000"/>
                </a:solidFill>
              </a:rPr>
              <a:t>., professors</a:t>
            </a:r>
            <a:r>
              <a:rPr lang="en-US" sz="2000" dirty="0" smtClean="0">
                <a:solidFill>
                  <a:srgbClr val="000000"/>
                </a:solidFill>
              </a:rPr>
              <a:t>].” </a:t>
            </a:r>
            <a:r>
              <a:rPr lang="en-US" sz="2000" i="1" dirty="0">
                <a:solidFill>
                  <a:srgbClr val="000000"/>
                </a:solidFill>
              </a:rPr>
              <a:t>Weinstein v. Univ. of Illinois</a:t>
            </a:r>
            <a:r>
              <a:rPr lang="en-US" sz="2000" dirty="0">
                <a:solidFill>
                  <a:srgbClr val="000000"/>
                </a:solidFill>
              </a:rPr>
              <a:t>, 811 F.2d 1091, 1094 (7th Cir. 1987</a:t>
            </a:r>
            <a:r>
              <a:rPr lang="en-US" sz="2000" dirty="0" smtClean="0">
                <a:solidFill>
                  <a:srgbClr val="000000"/>
                </a:solidFill>
              </a:rPr>
              <a:t>)</a:t>
            </a:r>
          </a:p>
          <a:p>
            <a:r>
              <a:rPr lang="en-US" sz="2000" dirty="0">
                <a:solidFill>
                  <a:srgbClr val="000000"/>
                </a:solidFill>
              </a:rPr>
              <a:t>“[N]o one sells or </a:t>
            </a:r>
            <a:r>
              <a:rPr lang="en-US" sz="2000" dirty="0" smtClean="0">
                <a:solidFill>
                  <a:srgbClr val="000000"/>
                </a:solidFill>
              </a:rPr>
              <a:t>mortgages </a:t>
            </a:r>
            <a:r>
              <a:rPr lang="en-US" sz="2000" dirty="0">
                <a:solidFill>
                  <a:srgbClr val="000000"/>
                </a:solidFill>
              </a:rPr>
              <a:t>all the products of his brain to his employer by the mere fact of employment</a:t>
            </a:r>
            <a:r>
              <a:rPr lang="en-US" sz="2000" dirty="0" smtClean="0">
                <a:solidFill>
                  <a:srgbClr val="000000"/>
                </a:solidFill>
              </a:rPr>
              <a:t>.” </a:t>
            </a:r>
            <a:r>
              <a:rPr lang="en-US" sz="2000" i="1" dirty="0" err="1">
                <a:solidFill>
                  <a:srgbClr val="000000"/>
                </a:solidFill>
              </a:rPr>
              <a:t>Pavlica</a:t>
            </a:r>
            <a:r>
              <a:rPr lang="en-US" sz="2000" i="1" dirty="0">
                <a:solidFill>
                  <a:srgbClr val="000000"/>
                </a:solidFill>
              </a:rPr>
              <a:t> v. Behr</a:t>
            </a:r>
            <a:r>
              <a:rPr lang="en-US" sz="2000" dirty="0">
                <a:solidFill>
                  <a:srgbClr val="000000"/>
                </a:solidFill>
              </a:rPr>
              <a:t>, 397 F. Supp. 2d 519, 524 (</a:t>
            </a:r>
            <a:r>
              <a:rPr lang="en-US" sz="2000" dirty="0" err="1">
                <a:solidFill>
                  <a:srgbClr val="000000"/>
                </a:solidFill>
              </a:rPr>
              <a:t>S.D.N.Y</a:t>
            </a:r>
            <a:r>
              <a:rPr lang="en-US" sz="2000" dirty="0">
                <a:solidFill>
                  <a:srgbClr val="000000"/>
                </a:solidFill>
              </a:rPr>
              <a:t>. 2005</a:t>
            </a:r>
            <a:r>
              <a:rPr lang="en-US" sz="2000" dirty="0" smtClean="0">
                <a:solidFill>
                  <a:srgbClr val="000000"/>
                </a:solidFill>
              </a:rPr>
              <a:t>)</a:t>
            </a:r>
            <a:endParaRPr lang="en-US" sz="2000" dirty="0">
              <a:solidFill>
                <a:srgbClr val="000000"/>
              </a:solidFill>
            </a:endParaRPr>
          </a:p>
          <a:p>
            <a:pPr marL="0" indent="0">
              <a:buNone/>
            </a:pPr>
            <a:endParaRPr lang="en-US" sz="2000" dirty="0" smtClean="0">
              <a:solidFill>
                <a:srgbClr val="000000"/>
              </a:solidFill>
            </a:endParaRPr>
          </a:p>
          <a:p>
            <a:pPr marL="1600200">
              <a:tabLst>
                <a:tab pos="1600200" algn="l"/>
              </a:tabLst>
            </a:pPr>
            <a:endParaRPr lang="en-US" sz="1400" dirty="0" smtClean="0">
              <a:solidFill>
                <a:srgbClr val="000000"/>
              </a:solidFill>
            </a:endParaRPr>
          </a:p>
          <a:p>
            <a:pPr marL="228600" lvl="1" indent="0">
              <a:buNone/>
            </a:pPr>
            <a:endParaRPr lang="en-US" sz="1000" dirty="0" smtClean="0">
              <a:solidFill>
                <a:srgbClr val="000000"/>
              </a:solidFill>
            </a:endParaRPr>
          </a:p>
          <a:p>
            <a:endParaRPr lang="en-US" sz="1400" dirty="0" smtClean="0">
              <a:solidFill>
                <a:srgbClr val="000000"/>
              </a:solidFill>
            </a:endParaRPr>
          </a:p>
          <a:p>
            <a:endParaRPr lang="en-US" sz="1400" dirty="0">
              <a:solidFill>
                <a:srgbClr val="000000"/>
              </a:solidFill>
            </a:endParaRPr>
          </a:p>
          <a:p>
            <a:endParaRPr lang="en-US" sz="1400" dirty="0" smtClean="0">
              <a:solidFill>
                <a:srgbClr val="000000"/>
              </a:solidFill>
            </a:endParaRPr>
          </a:p>
          <a:p>
            <a:endParaRPr lang="en-US" sz="1400" dirty="0" smtClean="0">
              <a:solidFill>
                <a:srgbClr val="000000"/>
              </a:solidFill>
            </a:endParaRPr>
          </a:p>
          <a:p>
            <a:endParaRPr lang="en-US" sz="1400" dirty="0" smtClean="0">
              <a:solidFill>
                <a:srgbClr val="000000"/>
              </a:solidFill>
            </a:endParaRPr>
          </a:p>
          <a:p>
            <a:endParaRPr lang="en-US" sz="1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31</a:t>
            </a:fld>
            <a:endParaRPr lang="en-US" dirty="0"/>
          </a:p>
        </p:txBody>
      </p:sp>
    </p:spTree>
    <p:extLst>
      <p:ext uri="{BB962C8B-B14F-4D97-AF65-F5344CB8AC3E}">
        <p14:creationId xmlns:p14="http://schemas.microsoft.com/office/powerpoint/2010/main" val="791333923"/>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dirty="0"/>
          </a:p>
        </p:txBody>
      </p:sp>
      <p:sp>
        <p:nvSpPr>
          <p:cNvPr id="3" name="Content Placeholder 2"/>
          <p:cNvSpPr>
            <a:spLocks noGrp="1"/>
          </p:cNvSpPr>
          <p:nvPr>
            <p:ph idx="1"/>
          </p:nvPr>
        </p:nvSpPr>
        <p:spPr/>
        <p:txBody>
          <a:bodyPr/>
          <a:lstStyle/>
          <a:p>
            <a:r>
              <a:rPr lang="en-US" sz="2400" dirty="0">
                <a:solidFill>
                  <a:srgbClr val="000000"/>
                </a:solidFill>
              </a:rPr>
              <a:t>In determining whether a work was made within a professor’s scope of employment, consider:</a:t>
            </a:r>
          </a:p>
          <a:p>
            <a:pPr marL="914400" indent="-450850">
              <a:buFont typeface="+mj-lt"/>
              <a:buAutoNum type="arabicPeriod"/>
              <a:tabLst>
                <a:tab pos="914400" algn="l"/>
              </a:tabLst>
            </a:pPr>
            <a:r>
              <a:rPr lang="en-US" sz="2000" dirty="0" smtClean="0">
                <a:solidFill>
                  <a:srgbClr val="000000"/>
                </a:solidFill>
              </a:rPr>
              <a:t>Whether </a:t>
            </a:r>
            <a:r>
              <a:rPr lang="en-US" sz="2000" dirty="0">
                <a:solidFill>
                  <a:srgbClr val="000000"/>
                </a:solidFill>
              </a:rPr>
              <a:t>the University addresses copyright ownership in a </a:t>
            </a:r>
            <a:r>
              <a:rPr lang="en-US" sz="2000" dirty="0" smtClean="0">
                <a:solidFill>
                  <a:srgbClr val="000000"/>
                </a:solidFill>
              </a:rPr>
              <a:t>written </a:t>
            </a:r>
            <a:r>
              <a:rPr lang="en-US" sz="2000" dirty="0">
                <a:solidFill>
                  <a:srgbClr val="000000"/>
                </a:solidFill>
              </a:rPr>
              <a:t>contract with the </a:t>
            </a:r>
            <a:r>
              <a:rPr lang="en-US" sz="2000" dirty="0" smtClean="0">
                <a:solidFill>
                  <a:srgbClr val="000000"/>
                </a:solidFill>
              </a:rPr>
              <a:t>professor</a:t>
            </a:r>
          </a:p>
          <a:p>
            <a:pPr marL="914400" indent="-450850">
              <a:buFont typeface="+mj-lt"/>
              <a:buAutoNum type="arabicPeriod"/>
              <a:tabLst>
                <a:tab pos="914400" algn="l"/>
              </a:tabLst>
            </a:pPr>
            <a:r>
              <a:rPr lang="en-US" sz="2000" dirty="0" smtClean="0">
                <a:solidFill>
                  <a:srgbClr val="000000"/>
                </a:solidFill>
              </a:rPr>
              <a:t>If </a:t>
            </a:r>
            <a:r>
              <a:rPr lang="en-US" sz="2000" dirty="0">
                <a:solidFill>
                  <a:srgbClr val="000000"/>
                </a:solidFill>
              </a:rPr>
              <a:t>not, then consider:</a:t>
            </a:r>
          </a:p>
          <a:p>
            <a:pPr marL="1714500" indent="-342900">
              <a:buFont typeface="Wingdings" panose="05000000000000000000" pitchFamily="2" charset="2"/>
              <a:buChar char="ü"/>
              <a:tabLst>
                <a:tab pos="1600200" algn="l"/>
              </a:tabLst>
            </a:pPr>
            <a:r>
              <a:rPr lang="en-US" sz="2000" dirty="0">
                <a:solidFill>
                  <a:srgbClr val="000000"/>
                </a:solidFill>
              </a:rPr>
              <a:t>Whether the work is of the kind the professor is employed to perform;</a:t>
            </a:r>
          </a:p>
          <a:p>
            <a:pPr marL="1714500" indent="-342900">
              <a:buFont typeface="Wingdings" panose="05000000000000000000" pitchFamily="2" charset="2"/>
              <a:buChar char="ü"/>
              <a:tabLst>
                <a:tab pos="1600200" algn="l"/>
              </a:tabLst>
            </a:pPr>
            <a:r>
              <a:rPr lang="en-US" sz="2000" dirty="0">
                <a:solidFill>
                  <a:srgbClr val="000000"/>
                </a:solidFill>
              </a:rPr>
              <a:t>Whether it occurs substantially within authorized time and space limits; and</a:t>
            </a:r>
          </a:p>
          <a:p>
            <a:pPr marL="1714500" indent="-342900">
              <a:buFont typeface="Wingdings" panose="05000000000000000000" pitchFamily="2" charset="2"/>
              <a:buChar char="ü"/>
              <a:tabLst>
                <a:tab pos="1600200" algn="l"/>
              </a:tabLst>
            </a:pPr>
            <a:r>
              <a:rPr lang="en-US" sz="2000" dirty="0">
                <a:solidFill>
                  <a:srgbClr val="000000"/>
                </a:solidFill>
              </a:rPr>
              <a:t>It is actuated, at least in part, by a purpose to serve the employer</a:t>
            </a:r>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32</a:t>
            </a:fld>
            <a:endParaRPr lang="en-US" dirty="0"/>
          </a:p>
        </p:txBody>
      </p:sp>
    </p:spTree>
    <p:extLst>
      <p:ext uri="{BB962C8B-B14F-4D97-AF65-F5344CB8AC3E}">
        <p14:creationId xmlns:p14="http://schemas.microsoft.com/office/powerpoint/2010/main" val="429853431"/>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685800" y="1067254"/>
            <a:ext cx="7772400" cy="5120640"/>
          </a:xfrm>
        </p:spPr>
        <p:txBody>
          <a:bodyPr/>
          <a:lstStyle/>
          <a:p>
            <a:pPr marL="0" indent="0">
              <a:buNone/>
            </a:pPr>
            <a:r>
              <a:rPr lang="en-US" sz="2400" i="1" dirty="0">
                <a:solidFill>
                  <a:srgbClr val="000000"/>
                </a:solidFill>
              </a:rPr>
              <a:t>Weinstein v. Univ. of Illinois</a:t>
            </a:r>
            <a:r>
              <a:rPr lang="en-US" sz="2400" dirty="0">
                <a:solidFill>
                  <a:srgbClr val="000000"/>
                </a:solidFill>
              </a:rPr>
              <a:t>, 811 F.2d 1091, 1094 (7th Cir. 1987</a:t>
            </a:r>
            <a:r>
              <a:rPr lang="en-US" sz="2400" dirty="0" smtClean="0">
                <a:solidFill>
                  <a:srgbClr val="000000"/>
                </a:solidFill>
              </a:rPr>
              <a:t>)</a:t>
            </a:r>
          </a:p>
          <a:p>
            <a:r>
              <a:rPr lang="en-US" sz="2000" dirty="0" smtClean="0">
                <a:solidFill>
                  <a:srgbClr val="000000"/>
                </a:solidFill>
              </a:rPr>
              <a:t>Supported by university funding, three clinical professors jointly collaborated on an academic paper</a:t>
            </a:r>
          </a:p>
          <a:p>
            <a:r>
              <a:rPr lang="en-US" sz="2000" dirty="0" smtClean="0">
                <a:solidFill>
                  <a:srgbClr val="000000"/>
                </a:solidFill>
              </a:rPr>
              <a:t>Dispute arose between the professors and two of the three published the article after significantly changing the initial draft and deciding not to list the third professor as the first-named author as the group had previously agreed</a:t>
            </a:r>
          </a:p>
          <a:p>
            <a:r>
              <a:rPr lang="en-US" sz="2000" dirty="0" smtClean="0">
                <a:solidFill>
                  <a:srgbClr val="000000"/>
                </a:solidFill>
              </a:rPr>
              <a:t>Third professor sued the other two professors and the university</a:t>
            </a:r>
          </a:p>
          <a:p>
            <a:pPr marL="0" indent="0">
              <a:buNone/>
            </a:pPr>
            <a:endParaRPr lang="en-US" sz="1400" dirty="0" smtClean="0">
              <a:solidFill>
                <a:srgbClr val="000000"/>
              </a:solidFill>
            </a:endParaRPr>
          </a:p>
          <a:p>
            <a:endParaRPr lang="en-US" sz="1400" dirty="0" smtClean="0">
              <a:solidFill>
                <a:srgbClr val="000000"/>
              </a:solidFill>
            </a:endParaRPr>
          </a:p>
          <a:p>
            <a:pPr marL="0" indent="0">
              <a:buNone/>
            </a:pPr>
            <a:endParaRPr lang="en-US" sz="1400" i="1" dirty="0" smtClean="0">
              <a:solidFill>
                <a:srgbClr val="000000"/>
              </a:solidFill>
            </a:endParaRPr>
          </a:p>
          <a:p>
            <a:pPr marL="0" indent="0">
              <a:buNone/>
            </a:pPr>
            <a:endParaRPr lang="en-US" sz="1400" i="1" dirty="0" smtClean="0">
              <a:solidFill>
                <a:srgbClr val="000000"/>
              </a:solidFill>
            </a:endParaRPr>
          </a:p>
          <a:p>
            <a:pPr marL="0" indent="0">
              <a:buNone/>
            </a:pPr>
            <a:endParaRPr lang="en-US" sz="1400" i="1" dirty="0" smtClean="0">
              <a:solidFill>
                <a:srgbClr val="000000"/>
              </a:solidFill>
            </a:endParaRPr>
          </a:p>
          <a:p>
            <a:endParaRPr lang="en-US" sz="1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33</a:t>
            </a:fld>
            <a:endParaRPr lang="en-US" dirty="0"/>
          </a:p>
        </p:txBody>
      </p:sp>
    </p:spTree>
    <p:extLst>
      <p:ext uri="{BB962C8B-B14F-4D97-AF65-F5344CB8AC3E}">
        <p14:creationId xmlns:p14="http://schemas.microsoft.com/office/powerpoint/2010/main" val="2419839147"/>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dirty="0"/>
          </a:p>
        </p:txBody>
      </p:sp>
      <p:sp>
        <p:nvSpPr>
          <p:cNvPr id="3" name="Content Placeholder 2"/>
          <p:cNvSpPr>
            <a:spLocks noGrp="1"/>
          </p:cNvSpPr>
          <p:nvPr>
            <p:ph idx="1"/>
          </p:nvPr>
        </p:nvSpPr>
        <p:spPr/>
        <p:txBody>
          <a:bodyPr/>
          <a:lstStyle/>
          <a:p>
            <a:r>
              <a:rPr lang="en-US" sz="2000" dirty="0" smtClean="0">
                <a:solidFill>
                  <a:srgbClr val="000000"/>
                </a:solidFill>
              </a:rPr>
              <a:t>Each </a:t>
            </a:r>
            <a:r>
              <a:rPr lang="en-US" sz="2000" dirty="0">
                <a:solidFill>
                  <a:srgbClr val="000000"/>
                </a:solidFill>
              </a:rPr>
              <a:t>professor's contract provided that professors retain the copyrights works they create unless the work falls into one of three categories: </a:t>
            </a:r>
          </a:p>
          <a:p>
            <a:pPr marL="571500" lvl="1" indent="-342900">
              <a:buFont typeface="+mj-lt"/>
              <a:buAutoNum type="arabicPeriod"/>
            </a:pPr>
            <a:r>
              <a:rPr lang="en-US" dirty="0">
                <a:solidFill>
                  <a:srgbClr val="000000"/>
                </a:solidFill>
              </a:rPr>
              <a:t>The terms of a </a:t>
            </a:r>
            <a:r>
              <a:rPr lang="en-US" b="1" dirty="0">
                <a:solidFill>
                  <a:srgbClr val="000000"/>
                </a:solidFill>
              </a:rPr>
              <a:t>University agreement with an external party </a:t>
            </a:r>
            <a:r>
              <a:rPr lang="en-US" dirty="0">
                <a:solidFill>
                  <a:srgbClr val="000000"/>
                </a:solidFill>
              </a:rPr>
              <a:t>require the University to hold or transfer ownership in the copyrightable work, or </a:t>
            </a:r>
          </a:p>
          <a:p>
            <a:pPr marL="571500" lvl="1" indent="-342900">
              <a:buFont typeface="+mj-lt"/>
              <a:buAutoNum type="arabicPeriod"/>
            </a:pPr>
            <a:r>
              <a:rPr lang="en-US" dirty="0">
                <a:solidFill>
                  <a:srgbClr val="000000"/>
                </a:solidFill>
              </a:rPr>
              <a:t>Works </a:t>
            </a:r>
            <a:r>
              <a:rPr lang="en-US" b="1" dirty="0">
                <a:solidFill>
                  <a:srgbClr val="000000"/>
                </a:solidFill>
              </a:rPr>
              <a:t>expressly commissioned in writing </a:t>
            </a:r>
            <a:r>
              <a:rPr lang="en-US" dirty="0">
                <a:solidFill>
                  <a:srgbClr val="000000"/>
                </a:solidFill>
              </a:rPr>
              <a:t>by the University, or </a:t>
            </a:r>
          </a:p>
          <a:p>
            <a:pPr marL="571500" lvl="1" indent="-342900">
              <a:buFont typeface="+mj-lt"/>
              <a:buAutoNum type="arabicPeriod"/>
            </a:pPr>
            <a:r>
              <a:rPr lang="en-US" dirty="0">
                <a:solidFill>
                  <a:srgbClr val="000000"/>
                </a:solidFill>
              </a:rPr>
              <a:t>Works created as a </a:t>
            </a:r>
            <a:r>
              <a:rPr lang="en-US" b="1" dirty="0">
                <a:solidFill>
                  <a:srgbClr val="000000"/>
                </a:solidFill>
              </a:rPr>
              <a:t>specific requirement of employment </a:t>
            </a:r>
            <a:r>
              <a:rPr lang="en-US" dirty="0">
                <a:solidFill>
                  <a:srgbClr val="000000"/>
                </a:solidFill>
              </a:rPr>
              <a:t>or as an </a:t>
            </a:r>
            <a:r>
              <a:rPr lang="en-US" b="1" dirty="0">
                <a:solidFill>
                  <a:srgbClr val="000000"/>
                </a:solidFill>
              </a:rPr>
              <a:t>assigned University duty</a:t>
            </a:r>
            <a:r>
              <a:rPr lang="en-US" dirty="0">
                <a:solidFill>
                  <a:srgbClr val="000000"/>
                </a:solidFill>
              </a:rPr>
              <a:t>. Such requirements or duties may be contained in </a:t>
            </a:r>
            <a:r>
              <a:rPr lang="en-US" b="1" dirty="0">
                <a:solidFill>
                  <a:srgbClr val="000000"/>
                </a:solidFill>
              </a:rPr>
              <a:t>a job description </a:t>
            </a:r>
            <a:r>
              <a:rPr lang="en-US" dirty="0">
                <a:solidFill>
                  <a:srgbClr val="000000"/>
                </a:solidFill>
              </a:rPr>
              <a:t>or an </a:t>
            </a:r>
            <a:r>
              <a:rPr lang="en-US" b="1" dirty="0">
                <a:solidFill>
                  <a:srgbClr val="000000"/>
                </a:solidFill>
              </a:rPr>
              <a:t>employment agreement </a:t>
            </a:r>
            <a:r>
              <a:rPr lang="en-US" dirty="0">
                <a:solidFill>
                  <a:srgbClr val="000000"/>
                </a:solidFill>
              </a:rPr>
              <a:t>which designates the content of the employee's University work. If such requirements or duties are not so specified, such works will be those for which </a:t>
            </a:r>
            <a:r>
              <a:rPr lang="en-US" b="1" dirty="0">
                <a:solidFill>
                  <a:srgbClr val="000000"/>
                </a:solidFill>
              </a:rPr>
              <a:t>the topic or content is determined by the author's employment duties </a:t>
            </a:r>
            <a:r>
              <a:rPr lang="en-US" dirty="0">
                <a:solidFill>
                  <a:srgbClr val="000000"/>
                </a:solidFill>
              </a:rPr>
              <a:t>and/or which are </a:t>
            </a:r>
            <a:r>
              <a:rPr lang="en-US" b="1" dirty="0">
                <a:solidFill>
                  <a:srgbClr val="000000"/>
                </a:solidFill>
              </a:rPr>
              <a:t>prepared at the University's instance and expense</a:t>
            </a:r>
            <a:r>
              <a:rPr lang="en-US" dirty="0">
                <a:solidFill>
                  <a:srgbClr val="000000"/>
                </a:solidFill>
              </a:rPr>
              <a:t>, that is, when the University is the motivating factor in the preparation of the work.</a:t>
            </a:r>
          </a:p>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34</a:t>
            </a:fld>
            <a:endParaRPr lang="en-US" dirty="0"/>
          </a:p>
        </p:txBody>
      </p:sp>
    </p:spTree>
    <p:extLst>
      <p:ext uri="{BB962C8B-B14F-4D97-AF65-F5344CB8AC3E}">
        <p14:creationId xmlns:p14="http://schemas.microsoft.com/office/powerpoint/2010/main" val="2677854328"/>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dirty="0"/>
          </a:p>
        </p:txBody>
      </p:sp>
      <p:sp>
        <p:nvSpPr>
          <p:cNvPr id="3" name="Content Placeholder 2"/>
          <p:cNvSpPr>
            <a:spLocks noGrp="1"/>
          </p:cNvSpPr>
          <p:nvPr>
            <p:ph idx="1"/>
          </p:nvPr>
        </p:nvSpPr>
        <p:spPr/>
        <p:txBody>
          <a:bodyPr/>
          <a:lstStyle/>
          <a:p>
            <a:r>
              <a:rPr lang="en-US" sz="2400" dirty="0" smtClean="0">
                <a:solidFill>
                  <a:srgbClr val="000000"/>
                </a:solidFill>
              </a:rPr>
              <a:t>District court held that professor’s work fell into category three because the university had funded the program and, as a clinical professor, the professor was required to conduct and write about clinical programs</a:t>
            </a:r>
          </a:p>
          <a:p>
            <a:r>
              <a:rPr lang="en-US" sz="2400" dirty="0" smtClean="0">
                <a:solidFill>
                  <a:srgbClr val="000000"/>
                </a:solidFill>
              </a:rPr>
              <a:t>Court of appeals disagreed:</a:t>
            </a:r>
          </a:p>
          <a:p>
            <a:pPr lvl="1"/>
            <a:r>
              <a:rPr lang="en-US" sz="2000" dirty="0" smtClean="0">
                <a:solidFill>
                  <a:srgbClr val="000000"/>
                </a:solidFill>
              </a:rPr>
              <a:t>“A </a:t>
            </a:r>
            <a:r>
              <a:rPr lang="en-US" sz="2000" dirty="0">
                <a:solidFill>
                  <a:srgbClr val="000000"/>
                </a:solidFill>
              </a:rPr>
              <a:t>university </a:t>
            </a:r>
            <a:r>
              <a:rPr lang="en-US" sz="2000" dirty="0" smtClean="0">
                <a:solidFill>
                  <a:srgbClr val="000000"/>
                </a:solidFill>
              </a:rPr>
              <a:t>‘requires’ </a:t>
            </a:r>
            <a:r>
              <a:rPr lang="en-US" sz="2000" dirty="0">
                <a:solidFill>
                  <a:srgbClr val="000000"/>
                </a:solidFill>
              </a:rPr>
              <a:t>all of its scholars to write. Its demands—especially the demands of departments deciding whether to award tenure—will be “the motivating factor in the preparation of” many a scholarly work</a:t>
            </a:r>
            <a:r>
              <a:rPr lang="en-US" sz="2000" dirty="0" smtClean="0">
                <a:solidFill>
                  <a:srgbClr val="000000"/>
                </a:solidFill>
              </a:rPr>
              <a:t>.”</a:t>
            </a:r>
          </a:p>
          <a:p>
            <a:pPr lvl="1"/>
            <a:r>
              <a:rPr lang="en-US" sz="2000" dirty="0" smtClean="0">
                <a:solidFill>
                  <a:srgbClr val="000000"/>
                </a:solidFill>
              </a:rPr>
              <a:t>“</a:t>
            </a:r>
            <a:r>
              <a:rPr lang="en-US" sz="2000" dirty="0">
                <a:solidFill>
                  <a:srgbClr val="000000"/>
                </a:solidFill>
              </a:rPr>
              <a:t>The University therefore had no more power over this manuscript than it did over the title to </a:t>
            </a:r>
            <a:r>
              <a:rPr lang="en-US" sz="2000" dirty="0" err="1">
                <a:solidFill>
                  <a:srgbClr val="000000"/>
                </a:solidFill>
              </a:rPr>
              <a:t>Belsheim's</a:t>
            </a:r>
            <a:r>
              <a:rPr lang="en-US" sz="2000" dirty="0">
                <a:solidFill>
                  <a:srgbClr val="000000"/>
                </a:solidFill>
              </a:rPr>
              <a:t> car or Weinstein's family heirlooms</a:t>
            </a:r>
            <a:r>
              <a:rPr lang="en-US" sz="2000" dirty="0" smtClean="0">
                <a:solidFill>
                  <a:srgbClr val="000000"/>
                </a:solidFill>
              </a:rPr>
              <a:t>.” </a:t>
            </a:r>
            <a:endParaRPr lang="en-US" sz="2000" dirty="0">
              <a:solidFill>
                <a:srgbClr val="000000"/>
              </a:solidFill>
            </a:endParaRPr>
          </a:p>
          <a:p>
            <a:endParaRPr lang="en-US" dirty="0" smtClean="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35</a:t>
            </a:fld>
            <a:endParaRPr lang="en-US" dirty="0"/>
          </a:p>
        </p:txBody>
      </p:sp>
    </p:spTree>
    <p:extLst>
      <p:ext uri="{BB962C8B-B14F-4D97-AF65-F5344CB8AC3E}">
        <p14:creationId xmlns:p14="http://schemas.microsoft.com/office/powerpoint/2010/main" val="4097775341"/>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dirty="0"/>
          </a:p>
        </p:txBody>
      </p:sp>
      <p:sp>
        <p:nvSpPr>
          <p:cNvPr id="3" name="Content Placeholder 2"/>
          <p:cNvSpPr>
            <a:spLocks noGrp="1"/>
          </p:cNvSpPr>
          <p:nvPr>
            <p:ph idx="1"/>
          </p:nvPr>
        </p:nvSpPr>
        <p:spPr/>
        <p:txBody>
          <a:bodyPr/>
          <a:lstStyle/>
          <a:p>
            <a:pPr marL="0" indent="0">
              <a:buNone/>
            </a:pPr>
            <a:r>
              <a:rPr lang="en-US" sz="2400" i="1" dirty="0" err="1">
                <a:solidFill>
                  <a:srgbClr val="000000"/>
                </a:solidFill>
              </a:rPr>
              <a:t>Shaul</a:t>
            </a:r>
            <a:r>
              <a:rPr lang="en-US" sz="2400" i="1" dirty="0">
                <a:solidFill>
                  <a:srgbClr val="000000"/>
                </a:solidFill>
              </a:rPr>
              <a:t> v. Cherry Valley-Springfield Cent. Sch. Dist.</a:t>
            </a:r>
            <a:r>
              <a:rPr lang="en-US" sz="2400" dirty="0">
                <a:solidFill>
                  <a:srgbClr val="000000"/>
                </a:solidFill>
              </a:rPr>
              <a:t>, 363 F.3d 177 (2d Cir. 2004)</a:t>
            </a:r>
          </a:p>
          <a:p>
            <a:r>
              <a:rPr lang="en-US" sz="2000" dirty="0" smtClean="0">
                <a:solidFill>
                  <a:srgbClr val="000000"/>
                </a:solidFill>
              </a:rPr>
              <a:t>Teacher created teaching </a:t>
            </a:r>
            <a:r>
              <a:rPr lang="en-US" sz="2000" dirty="0">
                <a:solidFill>
                  <a:srgbClr val="000000"/>
                </a:solidFill>
              </a:rPr>
              <a:t>materials </a:t>
            </a:r>
            <a:r>
              <a:rPr lang="en-US" sz="2000" dirty="0" smtClean="0">
                <a:solidFill>
                  <a:srgbClr val="000000"/>
                </a:solidFill>
              </a:rPr>
              <a:t>for a preexisting class </a:t>
            </a:r>
            <a:r>
              <a:rPr lang="en-US" sz="2000" dirty="0">
                <a:solidFill>
                  <a:srgbClr val="000000"/>
                </a:solidFill>
              </a:rPr>
              <a:t>he was hired to </a:t>
            </a:r>
            <a:r>
              <a:rPr lang="en-US" sz="2000" dirty="0" smtClean="0">
                <a:solidFill>
                  <a:srgbClr val="000000"/>
                </a:solidFill>
              </a:rPr>
              <a:t>teach</a:t>
            </a:r>
          </a:p>
          <a:p>
            <a:r>
              <a:rPr lang="en-US" sz="2000" dirty="0" smtClean="0">
                <a:solidFill>
                  <a:srgbClr val="000000"/>
                </a:solidFill>
              </a:rPr>
              <a:t>School district terminated teacher’s employment</a:t>
            </a:r>
          </a:p>
          <a:p>
            <a:r>
              <a:rPr lang="en-US" sz="2000" dirty="0" smtClean="0">
                <a:solidFill>
                  <a:srgbClr val="000000"/>
                </a:solidFill>
              </a:rPr>
              <a:t>Teacher claimed copyrights in teaching materials and demanded their return</a:t>
            </a:r>
          </a:p>
          <a:p>
            <a:r>
              <a:rPr lang="en-US" sz="2000" dirty="0" smtClean="0">
                <a:solidFill>
                  <a:srgbClr val="000000"/>
                </a:solidFill>
              </a:rPr>
              <a:t>Teacher sued school district after school district refused to comply</a:t>
            </a:r>
          </a:p>
          <a:p>
            <a:r>
              <a:rPr lang="en-US" sz="2000" dirty="0" smtClean="0">
                <a:solidFill>
                  <a:srgbClr val="000000"/>
                </a:solidFill>
              </a:rPr>
              <a:t>Because no written agreement </a:t>
            </a:r>
            <a:r>
              <a:rPr lang="en-US" sz="2000" dirty="0">
                <a:solidFill>
                  <a:srgbClr val="000000"/>
                </a:solidFill>
              </a:rPr>
              <a:t>to the contrary existed, </a:t>
            </a:r>
            <a:r>
              <a:rPr lang="en-US" sz="2000" dirty="0" smtClean="0">
                <a:solidFill>
                  <a:srgbClr val="000000"/>
                </a:solidFill>
              </a:rPr>
              <a:t>court held that materials were made </a:t>
            </a:r>
            <a:r>
              <a:rPr lang="en-US" sz="2000" dirty="0">
                <a:solidFill>
                  <a:srgbClr val="000000"/>
                </a:solidFill>
              </a:rPr>
              <a:t>within the scope of his </a:t>
            </a:r>
            <a:r>
              <a:rPr lang="en-US" sz="2000" dirty="0" smtClean="0">
                <a:solidFill>
                  <a:srgbClr val="000000"/>
                </a:solidFill>
              </a:rPr>
              <a:t>employment and, as a result, the school district owned the copyrights</a:t>
            </a:r>
            <a:endParaRPr lang="en-US" sz="2000" dirty="0">
              <a:solidFill>
                <a:srgbClr val="000000"/>
              </a:solidFill>
            </a:endParaRPr>
          </a:p>
          <a:p>
            <a:endParaRPr lang="en-US" sz="2400"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©2016 Lewis Roca </a:t>
            </a:r>
            <a:r>
              <a:rPr lang="en-US" dirty="0" err="1" smtClean="0"/>
              <a:t>Rothgerber</a:t>
            </a:r>
            <a:r>
              <a:rPr lang="en-US" dirty="0" smtClean="0"/>
              <a:t>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36</a:t>
            </a:fld>
            <a:endParaRPr lang="en-US" dirty="0"/>
          </a:p>
        </p:txBody>
      </p:sp>
    </p:spTree>
    <p:extLst>
      <p:ext uri="{BB962C8B-B14F-4D97-AF65-F5344CB8AC3E}">
        <p14:creationId xmlns:p14="http://schemas.microsoft.com/office/powerpoint/2010/main" val="1377304624"/>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Assuming </a:t>
            </a:r>
            <a:r>
              <a:rPr lang="en-US" b="1" dirty="0">
                <a:solidFill>
                  <a:srgbClr val="FFFF00"/>
                </a:solidFill>
              </a:rPr>
              <a:t>Ownership</a:t>
            </a:r>
            <a:endParaRPr lang="en-US" dirty="0"/>
          </a:p>
        </p:txBody>
      </p:sp>
      <p:sp>
        <p:nvSpPr>
          <p:cNvPr id="3" name="Content Placeholder 2"/>
          <p:cNvSpPr>
            <a:spLocks noGrp="1"/>
          </p:cNvSpPr>
          <p:nvPr>
            <p:ph idx="1"/>
          </p:nvPr>
        </p:nvSpPr>
        <p:spPr/>
        <p:txBody>
          <a:bodyPr/>
          <a:lstStyle/>
          <a:p>
            <a:pPr marL="0" indent="0">
              <a:buNone/>
            </a:pPr>
            <a:r>
              <a:rPr lang="en-US" sz="2400" i="1" dirty="0" err="1">
                <a:solidFill>
                  <a:srgbClr val="000000"/>
                </a:solidFill>
              </a:rPr>
              <a:t>Pavlica</a:t>
            </a:r>
            <a:r>
              <a:rPr lang="en-US" sz="2400" i="1" dirty="0">
                <a:solidFill>
                  <a:srgbClr val="000000"/>
                </a:solidFill>
              </a:rPr>
              <a:t> v. Behr</a:t>
            </a:r>
            <a:r>
              <a:rPr lang="en-US" sz="2400" dirty="0">
                <a:solidFill>
                  <a:srgbClr val="000000"/>
                </a:solidFill>
              </a:rPr>
              <a:t>, 397 F. Supp. 2d 519, 524 (</a:t>
            </a:r>
            <a:r>
              <a:rPr lang="en-US" sz="2400" dirty="0" err="1">
                <a:solidFill>
                  <a:srgbClr val="000000"/>
                </a:solidFill>
              </a:rPr>
              <a:t>S.D.N.Y</a:t>
            </a:r>
            <a:r>
              <a:rPr lang="en-US" sz="2400" dirty="0">
                <a:solidFill>
                  <a:srgbClr val="000000"/>
                </a:solidFill>
              </a:rPr>
              <a:t>. 2005</a:t>
            </a:r>
            <a:r>
              <a:rPr lang="en-US" sz="2400" dirty="0" smtClean="0">
                <a:solidFill>
                  <a:srgbClr val="000000"/>
                </a:solidFill>
              </a:rPr>
              <a:t>)</a:t>
            </a:r>
            <a:endParaRPr lang="en-US" sz="2400" dirty="0">
              <a:solidFill>
                <a:srgbClr val="000000"/>
              </a:solidFill>
            </a:endParaRPr>
          </a:p>
          <a:p>
            <a:r>
              <a:rPr lang="en-US" sz="2000" dirty="0">
                <a:solidFill>
                  <a:srgbClr val="000000"/>
                </a:solidFill>
              </a:rPr>
              <a:t>High school teacher created original program materials to teach high-school students to conduct scientific research based on a Ph.D. </a:t>
            </a:r>
            <a:r>
              <a:rPr lang="en-US" sz="2000" dirty="0" smtClean="0">
                <a:solidFill>
                  <a:srgbClr val="000000"/>
                </a:solidFill>
              </a:rPr>
              <a:t>model</a:t>
            </a:r>
            <a:endParaRPr lang="en-US" sz="2000" dirty="0">
              <a:solidFill>
                <a:srgbClr val="000000"/>
              </a:solidFill>
            </a:endParaRPr>
          </a:p>
          <a:p>
            <a:r>
              <a:rPr lang="en-US" sz="2000" dirty="0">
                <a:solidFill>
                  <a:srgbClr val="000000"/>
                </a:solidFill>
              </a:rPr>
              <a:t>High school implemented the </a:t>
            </a:r>
            <a:r>
              <a:rPr lang="en-US" sz="2000" dirty="0" smtClean="0">
                <a:solidFill>
                  <a:srgbClr val="000000"/>
                </a:solidFill>
              </a:rPr>
              <a:t>course</a:t>
            </a:r>
            <a:endParaRPr lang="en-US" sz="2000" dirty="0">
              <a:solidFill>
                <a:srgbClr val="000000"/>
              </a:solidFill>
            </a:endParaRPr>
          </a:p>
          <a:p>
            <a:r>
              <a:rPr lang="en-US" sz="2000" dirty="0">
                <a:solidFill>
                  <a:srgbClr val="000000"/>
                </a:solidFill>
              </a:rPr>
              <a:t>Teacher wanted to stop third-party from using the </a:t>
            </a:r>
            <a:r>
              <a:rPr lang="en-US" sz="2000" dirty="0" smtClean="0">
                <a:solidFill>
                  <a:srgbClr val="000000"/>
                </a:solidFill>
              </a:rPr>
              <a:t>materials</a:t>
            </a:r>
            <a:endParaRPr lang="en-US" sz="2000" dirty="0">
              <a:solidFill>
                <a:srgbClr val="000000"/>
              </a:solidFill>
            </a:endParaRPr>
          </a:p>
          <a:p>
            <a:r>
              <a:rPr lang="en-US" sz="2000" dirty="0">
                <a:solidFill>
                  <a:srgbClr val="000000"/>
                </a:solidFill>
              </a:rPr>
              <a:t>Court agreed that teacher could potentially own copyrights primarily because he created it without administrative support and effectively created a brand new course</a:t>
            </a:r>
          </a:p>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t>©2016 Lewis Roca Rothgerber Christie LLP  /  Strictly Confidential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37</a:t>
            </a:fld>
            <a:endParaRPr lang="en-US" dirty="0"/>
          </a:p>
        </p:txBody>
      </p:sp>
    </p:spTree>
    <p:extLst>
      <p:ext uri="{BB962C8B-B14F-4D97-AF65-F5344CB8AC3E}">
        <p14:creationId xmlns:p14="http://schemas.microsoft.com/office/powerpoint/2010/main" val="3304439000"/>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Social Media</a:t>
            </a:r>
            <a:r>
              <a:rPr lang="en-US" b="1" dirty="0"/>
              <a:t> Misuse</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smtClean="0">
                <a:solidFill>
                  <a:srgbClr val="000000"/>
                </a:solidFill>
              </a:rPr>
              <a:t>TAKE-AWAY</a:t>
            </a:r>
            <a:endParaRPr lang="en-US" sz="5400" b="1" dirty="0">
              <a:solidFill>
                <a:srgbClr val="000000"/>
              </a:solidFill>
            </a:endParaRPr>
          </a:p>
          <a:p>
            <a:pPr marL="2286000" lvl="2" indent="0">
              <a:buNone/>
            </a:pPr>
            <a:endParaRPr lang="en-US" sz="2400" dirty="0">
              <a:solidFill>
                <a:srgbClr val="000000"/>
              </a:solidFill>
            </a:endParaRPr>
          </a:p>
          <a:p>
            <a:pPr marL="2286000" lvl="2" indent="0">
              <a:buNone/>
            </a:pPr>
            <a:r>
              <a:rPr lang="en-US" sz="2400" dirty="0" smtClean="0">
                <a:solidFill>
                  <a:srgbClr val="000000"/>
                </a:solidFill>
              </a:rPr>
              <a:t>Absent a clear written agreement, ownership issues become highly fact-dependent. Don’t leave the issue to the courts—include clear copyright ownership provisions within employee contracts or handbooks.</a:t>
            </a: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38</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31626610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4" y="1881700"/>
            <a:ext cx="763662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Assuming that only the content host need consider fair use when submitting a </a:t>
            </a:r>
            <a:r>
              <a:rPr lang="en-US" sz="5400" b="1" dirty="0" err="1" smtClean="0">
                <a:solidFill>
                  <a:srgbClr val="FFFF00"/>
                </a:solidFill>
              </a:rPr>
              <a:t>DMCA</a:t>
            </a:r>
            <a:r>
              <a:rPr lang="en-US" sz="5400" b="1" dirty="0" smtClean="0">
                <a:solidFill>
                  <a:srgbClr val="FFFF00"/>
                </a:solidFill>
              </a:rPr>
              <a:t> take-down request</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39</a:t>
            </a:fld>
            <a:endParaRPr lang="en-US" dirty="0"/>
          </a:p>
        </p:txBody>
      </p:sp>
      <p:sp>
        <p:nvSpPr>
          <p:cNvPr id="7" name="Title 1"/>
          <p:cNvSpPr txBox="1">
            <a:spLocks/>
          </p:cNvSpPr>
          <p:nvPr/>
        </p:nvSpPr>
        <p:spPr bwMode="ltGray">
          <a:xfrm>
            <a:off x="7599934" y="4984503"/>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3247103312"/>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4" y="1567375"/>
            <a:ext cx="763662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a:t>Misunderstanding the </a:t>
            </a:r>
            <a:r>
              <a:rPr lang="en-US" sz="5400" b="1" dirty="0">
                <a:solidFill>
                  <a:srgbClr val="FFFF00"/>
                </a:solidFill>
              </a:rPr>
              <a:t>Face-to-Face Teaching Exemption</a:t>
            </a: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a:t>
            </a:fld>
            <a:endParaRPr lang="en-US" dirty="0"/>
          </a:p>
        </p:txBody>
      </p:sp>
      <p:sp>
        <p:nvSpPr>
          <p:cNvPr id="7" name="Title 1"/>
          <p:cNvSpPr txBox="1">
            <a:spLocks/>
          </p:cNvSpPr>
          <p:nvPr/>
        </p:nvSpPr>
        <p:spPr bwMode="ltGray">
          <a:xfrm>
            <a:off x="7552434" y="4873255"/>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a:t/>
            </a:r>
            <a:endParaRPr lang="en-US" sz="22000" b="1" dirty="0">
              <a:solidFill>
                <a:srgbClr val="FFFF00"/>
              </a:solidFill>
            </a:endParaRPr>
          </a:p>
        </p:txBody>
      </p:sp>
    </p:spTree>
    <p:extLst>
      <p:ext uri="{BB962C8B-B14F-4D97-AF65-F5344CB8AC3E}">
        <p14:creationId xmlns:p14="http://schemas.microsoft.com/office/powerpoint/2010/main" val="3182660683"/>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Forgetting Fair Use – </a:t>
            </a:r>
            <a:r>
              <a:rPr lang="en-US" b="1" dirty="0" err="1" smtClean="0">
                <a:solidFill>
                  <a:srgbClr val="FFFF00"/>
                </a:solidFill>
              </a:rPr>
              <a:t>DMCA</a:t>
            </a:r>
            <a:endParaRPr lang="en-US" b="1" dirty="0">
              <a:solidFill>
                <a:srgbClr val="FFFF00"/>
              </a:solidFill>
            </a:endParaRPr>
          </a:p>
        </p:txBody>
      </p:sp>
      <p:sp>
        <p:nvSpPr>
          <p:cNvPr id="3" name="Content Placeholder 2"/>
          <p:cNvSpPr>
            <a:spLocks noGrp="1"/>
          </p:cNvSpPr>
          <p:nvPr>
            <p:ph idx="1"/>
          </p:nvPr>
        </p:nvSpPr>
        <p:spPr/>
        <p:txBody>
          <a:bodyPr/>
          <a:lstStyle/>
          <a:p>
            <a:pPr marL="0" indent="0">
              <a:buNone/>
            </a:pPr>
            <a:r>
              <a:rPr lang="en-US" sz="2400" i="1" dirty="0" smtClean="0">
                <a:solidFill>
                  <a:srgbClr val="000000"/>
                </a:solidFill>
              </a:rPr>
              <a:t>Lenz v. Universal Music Corp., </a:t>
            </a:r>
            <a:r>
              <a:rPr lang="en-US" sz="2400" dirty="0" smtClean="0">
                <a:solidFill>
                  <a:srgbClr val="000000"/>
                </a:solidFill>
              </a:rPr>
              <a:t>9</a:t>
            </a:r>
            <a:r>
              <a:rPr lang="en-US" sz="2400" baseline="30000" dirty="0" smtClean="0">
                <a:solidFill>
                  <a:srgbClr val="000000"/>
                </a:solidFill>
              </a:rPr>
              <a:t>th</a:t>
            </a:r>
            <a:r>
              <a:rPr lang="en-US" sz="2400" dirty="0" smtClean="0">
                <a:solidFill>
                  <a:srgbClr val="000000"/>
                </a:solidFill>
              </a:rPr>
              <a:t> Cir. (March 17, 2016)</a:t>
            </a:r>
          </a:p>
          <a:p>
            <a:pPr lvl="1">
              <a:buFont typeface="Arial" panose="020B0604020202020204" pitchFamily="34" charset="0"/>
              <a:buChar char="•"/>
            </a:pPr>
            <a:r>
              <a:rPr lang="en-US" sz="2000" dirty="0" smtClean="0">
                <a:solidFill>
                  <a:srgbClr val="000000"/>
                </a:solidFill>
              </a:rPr>
              <a:t>Mother posted </a:t>
            </a:r>
            <a:r>
              <a:rPr lang="en-US" sz="2000" dirty="0">
                <a:solidFill>
                  <a:srgbClr val="000000"/>
                </a:solidFill>
              </a:rPr>
              <a:t>a video of her son dancing to Prince on </a:t>
            </a:r>
            <a:r>
              <a:rPr lang="en-US" sz="2000" dirty="0" smtClean="0">
                <a:solidFill>
                  <a:srgbClr val="000000"/>
                </a:solidFill>
              </a:rPr>
              <a:t>YouTube</a:t>
            </a:r>
          </a:p>
          <a:p>
            <a:pPr lvl="1">
              <a:buFont typeface="Arial" panose="020B0604020202020204" pitchFamily="34" charset="0"/>
              <a:buChar char="•"/>
            </a:pPr>
            <a:r>
              <a:rPr lang="en-US" sz="2000" dirty="0" err="1" smtClean="0">
                <a:solidFill>
                  <a:srgbClr val="000000"/>
                </a:solidFill>
              </a:rPr>
              <a:t>UMC</a:t>
            </a:r>
            <a:r>
              <a:rPr lang="en-US" sz="2000" dirty="0" smtClean="0">
                <a:solidFill>
                  <a:srgbClr val="000000"/>
                </a:solidFill>
              </a:rPr>
              <a:t> sent </a:t>
            </a:r>
            <a:r>
              <a:rPr lang="en-US" sz="2000" dirty="0" err="1" smtClean="0">
                <a:solidFill>
                  <a:srgbClr val="000000"/>
                </a:solidFill>
              </a:rPr>
              <a:t>DMCA</a:t>
            </a:r>
            <a:r>
              <a:rPr lang="en-US" sz="2000" dirty="0" smtClean="0">
                <a:solidFill>
                  <a:srgbClr val="000000"/>
                </a:solidFill>
              </a:rPr>
              <a:t> takedown notification to YouTube to have video removed</a:t>
            </a:r>
          </a:p>
          <a:p>
            <a:pPr lvl="1">
              <a:buFont typeface="Arial" panose="020B0604020202020204" pitchFamily="34" charset="0"/>
              <a:buChar char="•"/>
            </a:pPr>
            <a:r>
              <a:rPr lang="en-US" sz="2000" dirty="0" smtClean="0">
                <a:solidFill>
                  <a:srgbClr val="000000"/>
                </a:solidFill>
              </a:rPr>
              <a:t>Mother of dancing son sued, </a:t>
            </a:r>
            <a:r>
              <a:rPr lang="en-US" sz="2000" dirty="0">
                <a:solidFill>
                  <a:srgbClr val="000000"/>
                </a:solidFill>
              </a:rPr>
              <a:t>arguing that </a:t>
            </a:r>
            <a:r>
              <a:rPr lang="en-US" sz="2000" dirty="0" err="1" smtClean="0">
                <a:solidFill>
                  <a:srgbClr val="000000"/>
                </a:solidFill>
              </a:rPr>
              <a:t>UMC</a:t>
            </a:r>
            <a:r>
              <a:rPr lang="en-US" sz="2000" dirty="0" smtClean="0">
                <a:solidFill>
                  <a:srgbClr val="000000"/>
                </a:solidFill>
              </a:rPr>
              <a:t> </a:t>
            </a:r>
            <a:r>
              <a:rPr lang="en-US" sz="2000" dirty="0">
                <a:solidFill>
                  <a:srgbClr val="000000"/>
                </a:solidFill>
              </a:rPr>
              <a:t>abused the </a:t>
            </a:r>
            <a:r>
              <a:rPr lang="en-US" sz="2000" dirty="0" err="1">
                <a:solidFill>
                  <a:srgbClr val="000000"/>
                </a:solidFill>
              </a:rPr>
              <a:t>DMCA</a:t>
            </a:r>
            <a:r>
              <a:rPr lang="en-US" sz="2000" dirty="0">
                <a:solidFill>
                  <a:srgbClr val="000000"/>
                </a:solidFill>
              </a:rPr>
              <a:t> by improperly targeting a lawful fair </a:t>
            </a:r>
            <a:r>
              <a:rPr lang="en-US" sz="2000" dirty="0" smtClean="0">
                <a:solidFill>
                  <a:srgbClr val="000000"/>
                </a:solidFill>
              </a:rPr>
              <a:t>use</a:t>
            </a:r>
          </a:p>
          <a:p>
            <a:pPr lvl="1"/>
            <a:endParaRPr lang="en-US" sz="2000" dirty="0">
              <a:solidFill>
                <a:srgbClr val="000000"/>
              </a:solidFill>
            </a:endParaRPr>
          </a:p>
          <a:p>
            <a:pPr lvl="1"/>
            <a:endParaRPr lang="en-US" sz="2000" dirty="0">
              <a:solidFill>
                <a:srgbClr val="000000"/>
              </a:solidFill>
            </a:endParaRPr>
          </a:p>
          <a:p>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40</a:t>
            </a:fld>
            <a:endParaRPr lang="en-US" dirty="0"/>
          </a:p>
        </p:txBody>
      </p:sp>
      <p:pic>
        <p:nvPicPr>
          <p:cNvPr id="6" name="_39_Let_39_s_Go_Crazy_39_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45159" y="3703550"/>
            <a:ext cx="2762250" cy="2274794"/>
          </a:xfrm>
          <a:prstGeom prst="rect">
            <a:avLst/>
          </a:prstGeom>
        </p:spPr>
      </p:pic>
    </p:spTree>
    <p:extLst>
      <p:ext uri="{BB962C8B-B14F-4D97-AF65-F5344CB8AC3E}">
        <p14:creationId xmlns:p14="http://schemas.microsoft.com/office/powerpoint/2010/main" val="3078537264"/>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 Fair Use – </a:t>
            </a:r>
            <a:r>
              <a:rPr lang="en-US" b="1" dirty="0" err="1">
                <a:solidFill>
                  <a:srgbClr val="FFFF00"/>
                </a:solidFill>
              </a:rPr>
              <a:t>DMCA</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sz="2400" dirty="0" smtClean="0">
                <a:solidFill>
                  <a:srgbClr val="000000"/>
                </a:solidFill>
              </a:rPr>
              <a:t>The Digital Millennium </a:t>
            </a:r>
            <a:r>
              <a:rPr lang="en-US" sz="2400" dirty="0">
                <a:solidFill>
                  <a:srgbClr val="000000"/>
                </a:solidFill>
              </a:rPr>
              <a:t>Copyright Act permits service </a:t>
            </a:r>
            <a:r>
              <a:rPr lang="en-US" sz="2400" dirty="0" smtClean="0">
                <a:solidFill>
                  <a:srgbClr val="000000"/>
                </a:solidFill>
              </a:rPr>
              <a:t>providers (e.g</a:t>
            </a:r>
            <a:r>
              <a:rPr lang="en-US" sz="2400" dirty="0">
                <a:solidFill>
                  <a:srgbClr val="000000"/>
                </a:solidFill>
              </a:rPr>
              <a:t>., YouTube or </a:t>
            </a:r>
            <a:r>
              <a:rPr lang="en-US" sz="2400" dirty="0" smtClean="0">
                <a:solidFill>
                  <a:srgbClr val="000000"/>
                </a:solidFill>
              </a:rPr>
              <a:t>Google) </a:t>
            </a:r>
            <a:r>
              <a:rPr lang="en-US" sz="2400" dirty="0">
                <a:solidFill>
                  <a:srgbClr val="000000"/>
                </a:solidFill>
              </a:rPr>
              <a:t>to avoid copyright infringement liability for storing users’ content if—among other requirements—the service provider </a:t>
            </a:r>
            <a:r>
              <a:rPr lang="en-US" sz="2400" b="1" dirty="0">
                <a:solidFill>
                  <a:srgbClr val="000000"/>
                </a:solidFill>
              </a:rPr>
              <a:t>“expeditiously” removes or disables access </a:t>
            </a:r>
            <a:r>
              <a:rPr lang="en-US" sz="2400" dirty="0">
                <a:solidFill>
                  <a:srgbClr val="000000"/>
                </a:solidFill>
              </a:rPr>
              <a:t>to the content </a:t>
            </a:r>
            <a:r>
              <a:rPr lang="en-US" sz="2400" b="1" dirty="0">
                <a:solidFill>
                  <a:srgbClr val="000000"/>
                </a:solidFill>
              </a:rPr>
              <a:t>after receiving </a:t>
            </a:r>
            <a:r>
              <a:rPr lang="en-US" sz="2400" b="1" dirty="0" smtClean="0">
                <a:solidFill>
                  <a:srgbClr val="000000"/>
                </a:solidFill>
              </a:rPr>
              <a:t>notice </a:t>
            </a:r>
            <a:r>
              <a:rPr lang="en-US" sz="2400" dirty="0" smtClean="0">
                <a:solidFill>
                  <a:srgbClr val="000000"/>
                </a:solidFill>
              </a:rPr>
              <a:t>from </a:t>
            </a:r>
            <a:r>
              <a:rPr lang="en-US" sz="2400" dirty="0">
                <a:solidFill>
                  <a:srgbClr val="000000"/>
                </a:solidFill>
              </a:rPr>
              <a:t>a copyright holder that the content is </a:t>
            </a:r>
            <a:r>
              <a:rPr lang="en-US" sz="2400" dirty="0" smtClean="0">
                <a:solidFill>
                  <a:srgbClr val="000000"/>
                </a:solidFill>
              </a:rPr>
              <a:t>infringing</a:t>
            </a:r>
            <a:r>
              <a:rPr lang="en-US" sz="2400" dirty="0">
                <a:solidFill>
                  <a:srgbClr val="000000"/>
                </a:solidFill>
              </a:rPr>
              <a:t>.</a:t>
            </a:r>
          </a:p>
          <a:p>
            <a:pPr lvl="1"/>
            <a:endParaRPr lang="en-US" sz="2000" dirty="0">
              <a:solidFill>
                <a:srgbClr val="000000"/>
              </a:solidFill>
            </a:endParaRPr>
          </a:p>
          <a:p>
            <a:pPr lvl="1"/>
            <a:endParaRPr lang="en-US" sz="2000" dirty="0">
              <a:solidFill>
                <a:srgbClr val="000000"/>
              </a:solidFill>
            </a:endParaRPr>
          </a:p>
          <a:p>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41</a:t>
            </a:fld>
            <a:endParaRPr lang="en-US" dirty="0"/>
          </a:p>
        </p:txBody>
      </p:sp>
    </p:spTree>
    <p:extLst>
      <p:ext uri="{BB962C8B-B14F-4D97-AF65-F5344CB8AC3E}">
        <p14:creationId xmlns:p14="http://schemas.microsoft.com/office/powerpoint/2010/main" val="3382967967"/>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 Fair Use – </a:t>
            </a:r>
            <a:r>
              <a:rPr lang="en-US" b="1" dirty="0" err="1">
                <a:solidFill>
                  <a:srgbClr val="FFFF00"/>
                </a:solidFill>
              </a:rPr>
              <a:t>DMCA</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pPr algn="just"/>
            <a:r>
              <a:rPr lang="en-US" sz="2400" dirty="0" err="1">
                <a:solidFill>
                  <a:srgbClr val="000000"/>
                </a:solidFill>
              </a:rPr>
              <a:t>DMCA</a:t>
            </a:r>
            <a:r>
              <a:rPr lang="en-US" sz="2400" dirty="0">
                <a:solidFill>
                  <a:srgbClr val="000000"/>
                </a:solidFill>
              </a:rPr>
              <a:t> takedown notification must </a:t>
            </a:r>
            <a:r>
              <a:rPr lang="en-US" sz="2400" dirty="0" smtClean="0">
                <a:solidFill>
                  <a:srgbClr val="000000"/>
                </a:solidFill>
              </a:rPr>
              <a:t>contain:</a:t>
            </a:r>
            <a:endParaRPr lang="en-US" dirty="0">
              <a:solidFill>
                <a:srgbClr val="000000"/>
              </a:solidFill>
            </a:endParaRPr>
          </a:p>
          <a:p>
            <a:pPr marL="912813" indent="-461963" algn="just">
              <a:buFont typeface="Wingdings" panose="05000000000000000000" pitchFamily="2" charset="2"/>
              <a:buChar char="ü"/>
            </a:pPr>
            <a:r>
              <a:rPr lang="en-US" dirty="0">
                <a:solidFill>
                  <a:srgbClr val="000000"/>
                </a:solidFill>
              </a:rPr>
              <a:t>Identification of the copyrighted work</a:t>
            </a:r>
          </a:p>
          <a:p>
            <a:pPr marL="912813" indent="-461963" algn="just">
              <a:buFont typeface="Wingdings" panose="05000000000000000000" pitchFamily="2" charset="2"/>
              <a:buChar char="ü"/>
            </a:pPr>
            <a:r>
              <a:rPr lang="en-US" dirty="0">
                <a:solidFill>
                  <a:srgbClr val="000000"/>
                </a:solidFill>
              </a:rPr>
              <a:t>Identification of the allegedly infringing material, and</a:t>
            </a:r>
          </a:p>
          <a:p>
            <a:pPr marL="912813" indent="-461963" algn="just">
              <a:buFont typeface="Wingdings" panose="05000000000000000000" pitchFamily="2" charset="2"/>
              <a:buChar char="ü"/>
            </a:pPr>
            <a:r>
              <a:rPr lang="en-US" dirty="0">
                <a:solidFill>
                  <a:srgbClr val="000000"/>
                </a:solidFill>
              </a:rPr>
              <a:t>Statement that the copyright holder believes in good faith the infringing material </a:t>
            </a:r>
            <a:r>
              <a:rPr lang="en-US" b="1" dirty="0">
                <a:solidFill>
                  <a:srgbClr val="000000"/>
                </a:solidFill>
              </a:rPr>
              <a:t>“is not authorized by the copyright owner, its agent, or the law</a:t>
            </a:r>
            <a:r>
              <a:rPr lang="en-US" dirty="0">
                <a:solidFill>
                  <a:srgbClr val="000000"/>
                </a:solidFill>
              </a:rPr>
              <a:t>.” </a:t>
            </a:r>
            <a:r>
              <a:rPr lang="en-US" dirty="0" err="1" smtClean="0">
                <a:solidFill>
                  <a:srgbClr val="000000"/>
                </a:solidFill>
              </a:rPr>
              <a:t>DMCA</a:t>
            </a:r>
            <a:r>
              <a:rPr lang="en-US" i="1" dirty="0" smtClean="0">
                <a:solidFill>
                  <a:srgbClr val="000000"/>
                </a:solidFill>
              </a:rPr>
              <a:t> </a:t>
            </a:r>
            <a:r>
              <a:rPr lang="en-US" dirty="0">
                <a:solidFill>
                  <a:srgbClr val="000000"/>
                </a:solidFill>
              </a:rPr>
              <a:t>§ 512(c)(3)(A)</a:t>
            </a:r>
          </a:p>
          <a:p>
            <a:pPr marL="912813" indent="-461963" algn="just">
              <a:buFont typeface="Wingdings" panose="05000000000000000000" pitchFamily="2" charset="2"/>
              <a:buChar char="ü"/>
            </a:pPr>
            <a:r>
              <a:rPr lang="en-US" dirty="0">
                <a:solidFill>
                  <a:srgbClr val="000000"/>
                </a:solidFill>
              </a:rPr>
              <a:t>Court focused on whether video is “authorized by. . . the law”</a:t>
            </a:r>
          </a:p>
          <a:p>
            <a:pPr lvl="1"/>
            <a:endParaRPr lang="en-US" sz="2000" dirty="0">
              <a:solidFill>
                <a:srgbClr val="000000"/>
              </a:solidFill>
            </a:endParaRPr>
          </a:p>
          <a:p>
            <a:pPr lvl="1"/>
            <a:endParaRPr lang="en-US" sz="2000" dirty="0">
              <a:solidFill>
                <a:srgbClr val="000000"/>
              </a:solidFill>
            </a:endParaRPr>
          </a:p>
          <a:p>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42</a:t>
            </a:fld>
            <a:endParaRPr lang="en-US" dirty="0"/>
          </a:p>
        </p:txBody>
      </p:sp>
    </p:spTree>
    <p:extLst>
      <p:ext uri="{BB962C8B-B14F-4D97-AF65-F5344CB8AC3E}">
        <p14:creationId xmlns:p14="http://schemas.microsoft.com/office/powerpoint/2010/main" val="1079350355"/>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 Fair Use – </a:t>
            </a:r>
            <a:r>
              <a:rPr lang="en-US" b="1" dirty="0" err="1">
                <a:solidFill>
                  <a:srgbClr val="FFFF00"/>
                </a:solidFill>
              </a:rPr>
              <a:t>DMCA</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pPr lvl="0" algn="just"/>
            <a:r>
              <a:rPr lang="en-US" sz="2400" dirty="0" smtClean="0">
                <a:solidFill>
                  <a:srgbClr val="000000"/>
                </a:solidFill>
              </a:rPr>
              <a:t>Result: Win for Dancing Baby</a:t>
            </a:r>
          </a:p>
          <a:p>
            <a:pPr lvl="1" algn="just"/>
            <a:r>
              <a:rPr lang="en-US" sz="2400" dirty="0" smtClean="0">
                <a:solidFill>
                  <a:srgbClr val="000000"/>
                </a:solidFill>
              </a:rPr>
              <a:t>The 9th </a:t>
            </a:r>
            <a:r>
              <a:rPr lang="en-US" sz="2400" dirty="0">
                <a:solidFill>
                  <a:srgbClr val="000000"/>
                </a:solidFill>
              </a:rPr>
              <a:t>Circuit </a:t>
            </a:r>
            <a:r>
              <a:rPr lang="en-US" sz="2400" dirty="0" smtClean="0">
                <a:solidFill>
                  <a:srgbClr val="000000"/>
                </a:solidFill>
              </a:rPr>
              <a:t>held that </a:t>
            </a:r>
            <a:r>
              <a:rPr lang="en-US" sz="2400" dirty="0" err="1" smtClean="0">
                <a:solidFill>
                  <a:srgbClr val="000000"/>
                </a:solidFill>
              </a:rPr>
              <a:t>UMC’s</a:t>
            </a:r>
            <a:r>
              <a:rPr lang="en-US" sz="2400" dirty="0" smtClean="0">
                <a:solidFill>
                  <a:srgbClr val="000000"/>
                </a:solidFill>
              </a:rPr>
              <a:t> </a:t>
            </a:r>
            <a:r>
              <a:rPr lang="en-US" sz="2400" dirty="0">
                <a:solidFill>
                  <a:srgbClr val="000000"/>
                </a:solidFill>
              </a:rPr>
              <a:t>failure to consider fair use before sending a </a:t>
            </a:r>
            <a:r>
              <a:rPr lang="en-US" sz="2400" dirty="0" err="1">
                <a:solidFill>
                  <a:srgbClr val="000000"/>
                </a:solidFill>
              </a:rPr>
              <a:t>DMCA</a:t>
            </a:r>
            <a:r>
              <a:rPr lang="en-US" sz="2400" dirty="0">
                <a:solidFill>
                  <a:srgbClr val="000000"/>
                </a:solidFill>
              </a:rPr>
              <a:t> takedown notice raises a </a:t>
            </a:r>
            <a:r>
              <a:rPr lang="en-US" sz="2400" dirty="0" err="1">
                <a:solidFill>
                  <a:srgbClr val="000000"/>
                </a:solidFill>
              </a:rPr>
              <a:t>triable</a:t>
            </a:r>
            <a:r>
              <a:rPr lang="en-US" sz="2400" dirty="0">
                <a:solidFill>
                  <a:srgbClr val="000000"/>
                </a:solidFill>
              </a:rPr>
              <a:t> issue as to whether </a:t>
            </a:r>
            <a:r>
              <a:rPr lang="en-US" sz="2400" dirty="0" err="1" smtClean="0">
                <a:solidFill>
                  <a:srgbClr val="000000"/>
                </a:solidFill>
              </a:rPr>
              <a:t>UMC</a:t>
            </a:r>
            <a:r>
              <a:rPr lang="en-US" sz="2400" dirty="0" smtClean="0">
                <a:solidFill>
                  <a:srgbClr val="000000"/>
                </a:solidFill>
              </a:rPr>
              <a:t> </a:t>
            </a:r>
            <a:r>
              <a:rPr lang="en-US" sz="2400" dirty="0">
                <a:solidFill>
                  <a:srgbClr val="000000"/>
                </a:solidFill>
              </a:rPr>
              <a:t>made a subjective good faith determination that the matter complained of was not authorized by law. </a:t>
            </a:r>
          </a:p>
          <a:p>
            <a:pPr algn="just"/>
            <a:endParaRPr lang="en-US" dirty="0">
              <a:solidFill>
                <a:srgbClr val="000000"/>
              </a:solidFill>
            </a:endParaRPr>
          </a:p>
          <a:p>
            <a:pPr lvl="1"/>
            <a:endParaRPr lang="en-US" sz="2000" dirty="0">
              <a:solidFill>
                <a:srgbClr val="000000"/>
              </a:solidFill>
            </a:endParaRPr>
          </a:p>
          <a:p>
            <a:pPr lvl="1"/>
            <a:endParaRPr lang="en-US" sz="2000" dirty="0">
              <a:solidFill>
                <a:srgbClr val="000000"/>
              </a:solidFill>
            </a:endParaRPr>
          </a:p>
          <a:p>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43</a:t>
            </a:fld>
            <a:endParaRPr lang="en-US" dirty="0"/>
          </a:p>
        </p:txBody>
      </p:sp>
    </p:spTree>
    <p:extLst>
      <p:ext uri="{BB962C8B-B14F-4D97-AF65-F5344CB8AC3E}">
        <p14:creationId xmlns:p14="http://schemas.microsoft.com/office/powerpoint/2010/main" val="3754968005"/>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Forgetting Fair Use – </a:t>
            </a:r>
            <a:r>
              <a:rPr lang="en-US" b="1" dirty="0" err="1">
                <a:solidFill>
                  <a:srgbClr val="FFFF00"/>
                </a:solidFill>
              </a:rPr>
              <a:t>DMCA</a:t>
            </a:r>
            <a:endParaRPr lang="en-US" b="1" dirty="0"/>
          </a:p>
        </p:txBody>
      </p:sp>
      <p:sp>
        <p:nvSpPr>
          <p:cNvPr id="3" name="Content Placeholder 2"/>
          <p:cNvSpPr>
            <a:spLocks noGrp="1"/>
          </p:cNvSpPr>
          <p:nvPr>
            <p:ph idx="1"/>
          </p:nvPr>
        </p:nvSpPr>
        <p:spPr>
          <a:xfrm>
            <a:off x="739142" y="495754"/>
            <a:ext cx="7772400" cy="5120640"/>
          </a:xfrm>
        </p:spPr>
        <p:txBody>
          <a:bodyPr/>
          <a:lstStyle/>
          <a:p>
            <a:pPr marL="0" indent="0" algn="ctr">
              <a:buNone/>
            </a:pPr>
            <a:endParaRPr lang="en-US" sz="4800" b="1" dirty="0"/>
          </a:p>
          <a:p>
            <a:pPr marL="0" indent="0" algn="ctr">
              <a:buNone/>
            </a:pPr>
            <a:r>
              <a:rPr lang="en-US" sz="5400" b="1" dirty="0" smtClean="0"/>
              <a:t>TAKE-AWAY</a:t>
            </a:r>
            <a:endParaRPr lang="en-US" sz="5400" b="1" dirty="0"/>
          </a:p>
          <a:p>
            <a:pPr marL="2286000" lvl="2" indent="0">
              <a:buNone/>
            </a:pPr>
            <a:endParaRPr lang="en-US" sz="2400" dirty="0"/>
          </a:p>
          <a:p>
            <a:pPr marL="2286000" lvl="2" indent="0">
              <a:buNone/>
            </a:pPr>
            <a:r>
              <a:rPr lang="en-US" sz="2400" dirty="0" smtClean="0"/>
              <a:t>Consider whether content you want taken down from a content host (</a:t>
            </a:r>
            <a:r>
              <a:rPr lang="en-US" sz="2400" i="1" dirty="0" smtClean="0"/>
              <a:t>e.g.</a:t>
            </a:r>
            <a:r>
              <a:rPr lang="en-US" sz="2400" dirty="0" smtClean="0"/>
              <a:t>, YouTube) qualifies as a fair use before submitting a </a:t>
            </a:r>
            <a:r>
              <a:rPr lang="en-US" sz="2400" dirty="0" err="1" smtClean="0"/>
              <a:t>DMCA</a:t>
            </a:r>
            <a:r>
              <a:rPr lang="en-US" sz="2400" dirty="0" smtClean="0"/>
              <a:t> take-down request. If your institution hosts third-party content, put a fair use checklist in your </a:t>
            </a:r>
            <a:r>
              <a:rPr lang="en-US" sz="2400" dirty="0" err="1" smtClean="0"/>
              <a:t>DMCA</a:t>
            </a:r>
            <a:r>
              <a:rPr lang="en-US" sz="2400" dirty="0" smtClean="0"/>
              <a:t> take-down policy.</a:t>
            </a: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44</a:t>
            </a:fld>
            <a:endParaRPr lang="en-US" dirty="0"/>
          </a:p>
        </p:txBody>
      </p:sp>
      <p:sp>
        <p:nvSpPr>
          <p:cNvPr id="6" name="Right Arrow 5"/>
          <p:cNvSpPr/>
          <p:nvPr/>
        </p:nvSpPr>
        <p:spPr bwMode="gray">
          <a:xfrm>
            <a:off x="685800" y="27192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983859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4" y="1567375"/>
            <a:ext cx="763662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a:t>Misunderstanding the </a:t>
            </a:r>
            <a:r>
              <a:rPr lang="en-US" sz="5400" b="1" dirty="0" smtClean="0">
                <a:solidFill>
                  <a:srgbClr val="FFFF00"/>
                </a:solidFill>
              </a:rPr>
              <a:t>Non-Profit Exemption</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45</a:t>
            </a:fld>
            <a:endParaRPr lang="en-US" dirty="0"/>
          </a:p>
        </p:txBody>
      </p:sp>
      <p:sp>
        <p:nvSpPr>
          <p:cNvPr id="7" name="Title 1"/>
          <p:cNvSpPr txBox="1">
            <a:spLocks/>
          </p:cNvSpPr>
          <p:nvPr/>
        </p:nvSpPr>
        <p:spPr bwMode="ltGray">
          <a:xfrm>
            <a:off x="7552434" y="4937003"/>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1482213873"/>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solidFill>
                  <a:schemeClr val="accent2">
                    <a:lumMod val="60000"/>
                    <a:lumOff val="40000"/>
                  </a:schemeClr>
                </a:solidFill>
              </a:rPr>
              <a:t>Non-Profit </a:t>
            </a:r>
            <a:r>
              <a:rPr lang="en-US" b="1" dirty="0" smtClean="0"/>
              <a:t>Exemption</a:t>
            </a:r>
            <a:endParaRPr lang="en-US" b="1" dirty="0"/>
          </a:p>
        </p:txBody>
      </p:sp>
      <p:sp>
        <p:nvSpPr>
          <p:cNvPr id="3" name="Content Placeholder 2"/>
          <p:cNvSpPr>
            <a:spLocks noGrp="1"/>
          </p:cNvSpPr>
          <p:nvPr>
            <p:ph idx="1"/>
          </p:nvPr>
        </p:nvSpPr>
        <p:spPr/>
        <p:txBody>
          <a:bodyPr/>
          <a:lstStyle/>
          <a:p>
            <a:r>
              <a:rPr lang="en-US" sz="2000" dirty="0" smtClean="0">
                <a:solidFill>
                  <a:srgbClr val="000000"/>
                </a:solidFill>
              </a:rPr>
              <a:t>“[T]he following are not infringements of copyright:</a:t>
            </a:r>
          </a:p>
          <a:p>
            <a:pPr marL="628650" indent="-400050">
              <a:buNone/>
            </a:pPr>
            <a:r>
              <a:rPr lang="en-US" sz="2000" dirty="0" smtClean="0">
                <a:solidFill>
                  <a:srgbClr val="000000"/>
                </a:solidFill>
              </a:rPr>
              <a:t>. . . . </a:t>
            </a:r>
          </a:p>
          <a:p>
            <a:pPr marL="628650" indent="-400050">
              <a:buNone/>
            </a:pPr>
            <a:r>
              <a:rPr lang="en-US" sz="2000" dirty="0" smtClean="0">
                <a:solidFill>
                  <a:srgbClr val="000000"/>
                </a:solidFill>
              </a:rPr>
              <a:t>(4) </a:t>
            </a:r>
            <a:r>
              <a:rPr lang="en-US" sz="2000" b="1" dirty="0" smtClean="0">
                <a:solidFill>
                  <a:srgbClr val="000000"/>
                </a:solidFill>
              </a:rPr>
              <a:t>performance</a:t>
            </a:r>
            <a:r>
              <a:rPr lang="en-US" sz="2000" dirty="0" smtClean="0">
                <a:solidFill>
                  <a:srgbClr val="000000"/>
                </a:solidFill>
              </a:rPr>
              <a:t> of a nondramatic </a:t>
            </a:r>
            <a:r>
              <a:rPr lang="en-US" sz="2000" b="1" dirty="0" smtClean="0">
                <a:solidFill>
                  <a:srgbClr val="000000"/>
                </a:solidFill>
              </a:rPr>
              <a:t>literary</a:t>
            </a:r>
            <a:r>
              <a:rPr lang="en-US" sz="2000" dirty="0" smtClean="0">
                <a:solidFill>
                  <a:srgbClr val="000000"/>
                </a:solidFill>
              </a:rPr>
              <a:t> or </a:t>
            </a:r>
            <a:r>
              <a:rPr lang="en-US" sz="2000" b="1" dirty="0" smtClean="0">
                <a:solidFill>
                  <a:srgbClr val="000000"/>
                </a:solidFill>
              </a:rPr>
              <a:t>musical</a:t>
            </a:r>
            <a:r>
              <a:rPr lang="en-US" sz="2000" dirty="0" smtClean="0">
                <a:solidFill>
                  <a:srgbClr val="000000"/>
                </a:solidFill>
              </a:rPr>
              <a:t> work otherwise than a transmission</a:t>
            </a:r>
            <a:r>
              <a:rPr lang="en-US" sz="2000" b="1" dirty="0" smtClean="0">
                <a:solidFill>
                  <a:srgbClr val="000000"/>
                </a:solidFill>
              </a:rPr>
              <a:t> </a:t>
            </a:r>
            <a:r>
              <a:rPr lang="en-US" sz="2000" dirty="0" smtClean="0">
                <a:solidFill>
                  <a:srgbClr val="000000"/>
                </a:solidFill>
              </a:rPr>
              <a:t>to the public, </a:t>
            </a:r>
            <a:r>
              <a:rPr lang="en-US" sz="2000" b="1" dirty="0" smtClean="0">
                <a:solidFill>
                  <a:srgbClr val="000000"/>
                </a:solidFill>
              </a:rPr>
              <a:t>without</a:t>
            </a:r>
            <a:r>
              <a:rPr lang="en-US" sz="2000" dirty="0" smtClean="0">
                <a:solidFill>
                  <a:srgbClr val="000000"/>
                </a:solidFill>
              </a:rPr>
              <a:t> any purpose of direct or indirect </a:t>
            </a:r>
            <a:r>
              <a:rPr lang="en-US" sz="2000" b="1" dirty="0" smtClean="0">
                <a:solidFill>
                  <a:srgbClr val="000000"/>
                </a:solidFill>
              </a:rPr>
              <a:t>commercial advantage </a:t>
            </a:r>
            <a:r>
              <a:rPr lang="en-US" sz="2000" dirty="0" smtClean="0">
                <a:solidFill>
                  <a:srgbClr val="000000"/>
                </a:solidFill>
              </a:rPr>
              <a:t>and </a:t>
            </a:r>
            <a:r>
              <a:rPr lang="en-US" sz="2000" b="1" dirty="0" smtClean="0">
                <a:solidFill>
                  <a:srgbClr val="000000"/>
                </a:solidFill>
              </a:rPr>
              <a:t>without </a:t>
            </a:r>
            <a:r>
              <a:rPr lang="en-US" sz="2000" dirty="0" smtClean="0">
                <a:solidFill>
                  <a:srgbClr val="000000"/>
                </a:solidFill>
              </a:rPr>
              <a:t>payment of any fee or other </a:t>
            </a:r>
            <a:r>
              <a:rPr lang="en-US" sz="2000" b="1" dirty="0" smtClean="0">
                <a:solidFill>
                  <a:srgbClr val="000000"/>
                </a:solidFill>
              </a:rPr>
              <a:t>compensation</a:t>
            </a:r>
            <a:r>
              <a:rPr lang="en-US" sz="2000" dirty="0" smtClean="0">
                <a:solidFill>
                  <a:srgbClr val="000000"/>
                </a:solidFill>
              </a:rPr>
              <a:t> for the performance to any </a:t>
            </a:r>
            <a:r>
              <a:rPr lang="en-US" sz="2000" b="1" dirty="0" smtClean="0">
                <a:solidFill>
                  <a:srgbClr val="000000"/>
                </a:solidFill>
              </a:rPr>
              <a:t>of its performers, promoters, or organizers</a:t>
            </a:r>
            <a:r>
              <a:rPr lang="en-US" sz="2000" dirty="0" smtClean="0">
                <a:solidFill>
                  <a:srgbClr val="000000"/>
                </a:solidFill>
              </a:rPr>
              <a:t>, if — </a:t>
            </a:r>
          </a:p>
          <a:p>
            <a:pPr marL="628650" indent="-400050">
              <a:buNone/>
            </a:pPr>
            <a:r>
              <a:rPr lang="en-US" sz="2000" dirty="0">
                <a:solidFill>
                  <a:srgbClr val="000000"/>
                </a:solidFill>
              </a:rPr>
              <a:t>	</a:t>
            </a:r>
            <a:r>
              <a:rPr lang="en-US" sz="2000" dirty="0" smtClean="0">
                <a:solidFill>
                  <a:srgbClr val="000000"/>
                </a:solidFill>
              </a:rPr>
              <a:t>(A) there is </a:t>
            </a:r>
            <a:r>
              <a:rPr lang="en-US" sz="2000" b="1" dirty="0" smtClean="0">
                <a:solidFill>
                  <a:srgbClr val="000000"/>
                </a:solidFill>
              </a:rPr>
              <a:t>no</a:t>
            </a:r>
            <a:r>
              <a:rPr lang="en-US" sz="2000" dirty="0" smtClean="0">
                <a:solidFill>
                  <a:srgbClr val="000000"/>
                </a:solidFill>
              </a:rPr>
              <a:t> direct or indirect </a:t>
            </a:r>
            <a:r>
              <a:rPr lang="en-US" sz="2000" b="1" dirty="0" smtClean="0">
                <a:solidFill>
                  <a:srgbClr val="000000"/>
                </a:solidFill>
              </a:rPr>
              <a:t>admission charge</a:t>
            </a:r>
            <a:r>
              <a:rPr lang="en-US" sz="2000" dirty="0" smtClean="0">
                <a:solidFill>
                  <a:srgbClr val="000000"/>
                </a:solidFill>
              </a:rPr>
              <a:t>; </a:t>
            </a:r>
            <a:r>
              <a:rPr lang="en-US" sz="2000" u="sng" dirty="0" smtClean="0">
                <a:solidFill>
                  <a:srgbClr val="000000"/>
                </a:solidFill>
              </a:rPr>
              <a:t>or</a:t>
            </a:r>
          </a:p>
          <a:p>
            <a:pPr marL="628650" indent="-400050">
              <a:buNone/>
            </a:pPr>
            <a:r>
              <a:rPr lang="en-US" sz="2000" dirty="0" smtClean="0">
                <a:solidFill>
                  <a:srgbClr val="000000"/>
                </a:solidFill>
              </a:rPr>
              <a:t>	(B) The </a:t>
            </a:r>
            <a:r>
              <a:rPr lang="en-US" sz="2000" b="1" dirty="0" smtClean="0">
                <a:solidFill>
                  <a:srgbClr val="000000"/>
                </a:solidFill>
              </a:rPr>
              <a:t>proceeds</a:t>
            </a:r>
            <a:r>
              <a:rPr lang="en-US" sz="2000" dirty="0" smtClean="0">
                <a:solidFill>
                  <a:srgbClr val="000000"/>
                </a:solidFill>
              </a:rPr>
              <a:t>, after deducting the reasonable costs of 	producing the performance, are </a:t>
            </a:r>
            <a:r>
              <a:rPr lang="en-US" sz="2000" b="1" dirty="0" smtClean="0">
                <a:solidFill>
                  <a:srgbClr val="000000"/>
                </a:solidFill>
              </a:rPr>
              <a:t>used exclusively for 	educational, religious, or charitable purposes</a:t>
            </a:r>
            <a:r>
              <a:rPr lang="en-US" sz="2000" dirty="0" smtClean="0">
                <a:solidFill>
                  <a:srgbClr val="000000"/>
                </a:solidFill>
              </a:rPr>
              <a:t> and not for 	private financial gain, except where the copyright owner has 	served notice of objection to the performance . . . .”</a:t>
            </a:r>
            <a:endParaRPr lang="en-US" sz="2800" dirty="0">
              <a:solidFill>
                <a:srgbClr val="000000"/>
              </a:solidFill>
            </a:endParaRPr>
          </a:p>
          <a:p>
            <a:pPr marL="628650" indent="-400050">
              <a:buNone/>
            </a:pPr>
            <a:r>
              <a:rPr lang="en-US" sz="2000" dirty="0" smtClean="0">
                <a:solidFill>
                  <a:srgbClr val="000000"/>
                </a:solidFill>
              </a:rPr>
              <a:t>											17 U.S.C § 110(4)</a:t>
            </a:r>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46</a:t>
            </a:fld>
            <a:endParaRPr lang="en-US" dirty="0"/>
          </a:p>
        </p:txBody>
      </p:sp>
      <p:sp>
        <p:nvSpPr>
          <p:cNvPr id="6" name="Cloud Callout 5"/>
          <p:cNvSpPr/>
          <p:nvPr/>
        </p:nvSpPr>
        <p:spPr bwMode="gray">
          <a:xfrm>
            <a:off x="6796582" y="507695"/>
            <a:ext cx="2224585" cy="1255594"/>
          </a:xfrm>
          <a:prstGeom prst="cloudCallout">
            <a:avLst>
              <a:gd name="adj1" fmla="val -43122"/>
              <a:gd name="adj2" fmla="val 61713"/>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Lots of conditions!</a:t>
            </a:r>
          </a:p>
        </p:txBody>
      </p:sp>
    </p:spTree>
    <p:extLst>
      <p:ext uri="{BB962C8B-B14F-4D97-AF65-F5344CB8AC3E}">
        <p14:creationId xmlns:p14="http://schemas.microsoft.com/office/powerpoint/2010/main" val="406196998"/>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a:solidFill>
                  <a:schemeClr val="accent2">
                    <a:lumMod val="60000"/>
                    <a:lumOff val="40000"/>
                  </a:schemeClr>
                </a:solidFill>
              </a:rPr>
              <a:t>Non-Profit </a:t>
            </a:r>
            <a:r>
              <a:rPr lang="en-US" b="1" dirty="0"/>
              <a:t>Exemption</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p>
          <a:p>
            <a:pPr marL="2286000" lvl="2" indent="0">
              <a:buNone/>
            </a:pPr>
            <a:endParaRPr lang="en-US" sz="2400" dirty="0"/>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47</a:t>
            </a:fld>
            <a:endParaRPr lang="en-US" dirty="0"/>
          </a:p>
        </p:txBody>
      </p:sp>
      <p:grpSp>
        <p:nvGrpSpPr>
          <p:cNvPr id="7" name="Group 23"/>
          <p:cNvGrpSpPr/>
          <p:nvPr/>
        </p:nvGrpSpPr>
        <p:grpSpPr>
          <a:xfrm>
            <a:off x="2438400" y="1067254"/>
            <a:ext cx="4749800" cy="5120640"/>
            <a:chOff x="685800" y="1067254"/>
            <a:chExt cx="4749800" cy="5120640"/>
          </a:xfrm>
        </p:grpSpPr>
        <p:sp>
          <p:nvSpPr>
            <p:cNvPr id="6" name="Rectangle 5"/>
            <p:cNvSpPr/>
            <p:nvPr/>
          </p:nvSpPr>
          <p:spPr bwMode="gray">
            <a:xfrm>
              <a:off x="685800" y="1067254"/>
              <a:ext cx="4749800" cy="5120640"/>
            </a:xfrm>
            <a:prstGeom prst="rect">
              <a:avLst/>
            </a:prstGeom>
            <a:solidFill>
              <a:srgbClr val="000000"/>
            </a:solidFill>
            <a:ln w="28575" cmpd="sng">
              <a:solidFill>
                <a:schemeClr val="tx1"/>
              </a:solidFill>
              <a:miter lim="800000"/>
            </a:ln>
            <a:effectLst>
              <a:glow rad="101600">
                <a:schemeClr val="tx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latin typeface="Gill Sans Ultra Bold Condensed" panose="020B0A06020104020203" pitchFamily="34" charset="0"/>
                  <a:cs typeface="Aardvark Cafe"/>
                </a:rPr>
                <a:t>The </a:t>
              </a:r>
              <a:r>
                <a:rPr lang="en-US" sz="2800" dirty="0" err="1" smtClean="0">
                  <a:solidFill>
                    <a:schemeClr val="bg1"/>
                  </a:solidFill>
                  <a:latin typeface="Gill Sans Ultra Bold Condensed" panose="020B0A06020104020203" pitchFamily="34" charset="0"/>
                  <a:cs typeface="Aardvark Cafe"/>
                </a:rPr>
                <a:t>Notareal</a:t>
              </a:r>
              <a:r>
                <a:rPr lang="en-US" sz="2800" dirty="0" smtClean="0">
                  <a:solidFill>
                    <a:schemeClr val="bg1"/>
                  </a:solidFill>
                  <a:latin typeface="Gill Sans Ultra Bold Condensed" panose="020B0A06020104020203" pitchFamily="34" charset="0"/>
                  <a:cs typeface="Aardvark Cafe"/>
                </a:rPr>
                <a:t> High School </a:t>
              </a:r>
            </a:p>
            <a:p>
              <a:pPr algn="ctr"/>
              <a:r>
                <a:rPr lang="en-US" sz="2800" dirty="0" smtClean="0">
                  <a:solidFill>
                    <a:schemeClr val="bg1"/>
                  </a:solidFill>
                  <a:latin typeface="Gill Sans Ultra Bold Condensed" panose="020B0A06020104020203" pitchFamily="34" charset="0"/>
                  <a:cs typeface="Aardvark Cafe"/>
                </a:rPr>
                <a:t>Men’s Choir</a:t>
              </a:r>
              <a:endParaRPr lang="en-US" sz="1600" dirty="0" smtClean="0">
                <a:solidFill>
                  <a:schemeClr val="bg1"/>
                </a:solidFill>
                <a:latin typeface="Gill Sans Ultra Bold Condensed" panose="020B0A06020104020203" pitchFamily="34" charset="0"/>
              </a:endParaRPr>
            </a:p>
            <a:p>
              <a:pPr algn="ctr"/>
              <a:r>
                <a:rPr lang="en-US" sz="4000" dirty="0" smtClean="0">
                  <a:solidFill>
                    <a:schemeClr val="bg1"/>
                  </a:solidFill>
                  <a:latin typeface="Edwardian Script ITC"/>
                  <a:cs typeface="Edwardian Script ITC"/>
                </a:rPr>
                <a:t>proudly presents</a:t>
              </a:r>
            </a:p>
            <a:p>
              <a:pPr algn="ctr"/>
              <a:r>
                <a:rPr lang="en-US" sz="2400" b="1" dirty="0" smtClean="0">
                  <a:solidFill>
                    <a:srgbClr val="FFC900"/>
                  </a:solidFill>
                  <a:latin typeface="Gill Sans Ultra Bold Condensed" panose="020B0A06020104020203" pitchFamily="34" charset="0"/>
                  <a:cs typeface="Aardvark Cafe"/>
                </a:rPr>
                <a:t>Michael Jackson’s Greatest Hits</a:t>
              </a:r>
            </a:p>
            <a:p>
              <a:pPr algn="ctr"/>
              <a:r>
                <a:rPr lang="en-US" dirty="0" smtClean="0">
                  <a:solidFill>
                    <a:schemeClr val="bg2"/>
                  </a:solidFill>
                  <a:latin typeface="Gill Sans Ultra Bold Condensed" panose="020B0A06020104020203" pitchFamily="34" charset="0"/>
                  <a:cs typeface="Aardvark Cafe"/>
                </a:rPr>
                <a:t>- Back by popular demand -</a:t>
              </a:r>
            </a:p>
            <a:p>
              <a:pPr algn="ctr"/>
              <a:endParaRPr lang="en-US" b="1" dirty="0" smtClean="0">
                <a:solidFill>
                  <a:schemeClr val="bg1"/>
                </a:solidFill>
              </a:endParaRPr>
            </a:p>
            <a:p>
              <a:pPr algn="ctr"/>
              <a:r>
                <a:rPr lang="en-US" dirty="0" smtClean="0">
                  <a:solidFill>
                    <a:schemeClr val="bg1"/>
                  </a:solidFill>
                  <a:latin typeface="Calibri" panose="020F0502020204030204" pitchFamily="34" charset="0"/>
                </a:rPr>
                <a:t>July 9, 2017</a:t>
              </a:r>
            </a:p>
            <a:p>
              <a:pPr algn="ctr"/>
              <a:r>
                <a:rPr lang="en-US" dirty="0" smtClean="0">
                  <a:solidFill>
                    <a:schemeClr val="bg1"/>
                  </a:solidFill>
                  <a:latin typeface="Calibri" panose="020F0502020204030204" pitchFamily="34" charset="0"/>
                </a:rPr>
                <a:t>Performing Arts Auditorium</a:t>
              </a:r>
              <a:endParaRPr lang="en-US" b="1" dirty="0" smtClean="0">
                <a:solidFill>
                  <a:schemeClr val="bg1"/>
                </a:solidFill>
                <a:latin typeface="Calibri" panose="020F0502020204030204" pitchFamily="34" charset="0"/>
              </a:endParaRPr>
            </a:p>
            <a:p>
              <a:pPr algn="ctr"/>
              <a:r>
                <a:rPr lang="en-US" dirty="0" smtClean="0">
                  <a:solidFill>
                    <a:schemeClr val="bg1"/>
                  </a:solidFill>
                  <a:latin typeface="Calibri" panose="020F0502020204030204" pitchFamily="34" charset="0"/>
                </a:rPr>
                <a:t>Tickets $20</a:t>
              </a:r>
            </a:p>
            <a:p>
              <a:pPr algn="ctr"/>
              <a:r>
                <a:rPr lang="en-US" u="sng" dirty="0" smtClean="0">
                  <a:solidFill>
                    <a:schemeClr val="bg1"/>
                  </a:solidFill>
                  <a:latin typeface="Calibri" panose="020F0502020204030204" pitchFamily="34" charset="0"/>
                </a:rPr>
                <a:t>All proceeds go to the Salvation Army</a:t>
              </a:r>
            </a:p>
          </p:txBody>
        </p:sp>
        <p:sp>
          <p:nvSpPr>
            <p:cNvPr id="9" name="Right Triangle 8"/>
            <p:cNvSpPr/>
            <p:nvPr/>
          </p:nvSpPr>
          <p:spPr bwMode="gray">
            <a:xfrm rot="10800000">
              <a:off x="4597400" y="1067254"/>
              <a:ext cx="838200" cy="1079500"/>
            </a:xfrm>
            <a:prstGeom prst="rtTriangle">
              <a:avLst/>
            </a:prstGeom>
            <a:solidFill>
              <a:srgbClr val="FFC9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1" name="Right Triangle 10"/>
            <p:cNvSpPr/>
            <p:nvPr/>
          </p:nvSpPr>
          <p:spPr bwMode="gray">
            <a:xfrm>
              <a:off x="685800" y="5108394"/>
              <a:ext cx="838200" cy="1079500"/>
            </a:xfrm>
            <a:prstGeom prst="rtTriangle">
              <a:avLst/>
            </a:prstGeom>
            <a:solidFill>
              <a:srgbClr val="FFC9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3" name="5-Point Star 12"/>
            <p:cNvSpPr/>
            <p:nvPr/>
          </p:nvSpPr>
          <p:spPr bwMode="gray">
            <a:xfrm>
              <a:off x="5143500" y="1118054"/>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4" name="5-Point Star 13"/>
            <p:cNvSpPr/>
            <p:nvPr/>
          </p:nvSpPr>
          <p:spPr bwMode="gray">
            <a:xfrm>
              <a:off x="5143500" y="1435554"/>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15" name="5-Point Star 14"/>
            <p:cNvSpPr/>
            <p:nvPr/>
          </p:nvSpPr>
          <p:spPr bwMode="gray">
            <a:xfrm>
              <a:off x="4851400" y="1105354"/>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0" name="5-Point Star 19"/>
            <p:cNvSpPr/>
            <p:nvPr/>
          </p:nvSpPr>
          <p:spPr bwMode="gray">
            <a:xfrm>
              <a:off x="711200" y="5515248"/>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1" name="5-Point Star 20"/>
            <p:cNvSpPr/>
            <p:nvPr/>
          </p:nvSpPr>
          <p:spPr bwMode="gray">
            <a:xfrm>
              <a:off x="711200" y="5832748"/>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sp>
          <p:nvSpPr>
            <p:cNvPr id="22" name="5-Point Star 21"/>
            <p:cNvSpPr/>
            <p:nvPr/>
          </p:nvSpPr>
          <p:spPr bwMode="gray">
            <a:xfrm>
              <a:off x="1003300" y="5832748"/>
              <a:ext cx="254000" cy="266246"/>
            </a:xfrm>
            <a:prstGeom prst="star5">
              <a:avLst/>
            </a:prstGeom>
            <a:solidFill>
              <a:srgbClr val="00000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bg1"/>
                </a:solidFill>
              </a:endParaRPr>
            </a:p>
          </p:txBody>
        </p:sp>
      </p:grpSp>
      <p:sp>
        <p:nvSpPr>
          <p:cNvPr id="16" name="Cloud Callout 15"/>
          <p:cNvSpPr/>
          <p:nvPr/>
        </p:nvSpPr>
        <p:spPr bwMode="gray">
          <a:xfrm>
            <a:off x="213815" y="4023557"/>
            <a:ext cx="2503985" cy="1491691"/>
          </a:xfrm>
          <a:prstGeom prst="cloudCallout">
            <a:avLst>
              <a:gd name="adj1" fmla="val 84125"/>
              <a:gd name="adj2" fmla="val -43284"/>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We forgot to renew the license?!?</a:t>
            </a:r>
          </a:p>
        </p:txBody>
      </p:sp>
    </p:spTree>
    <p:extLst>
      <p:ext uri="{BB962C8B-B14F-4D97-AF65-F5344CB8AC3E}">
        <p14:creationId xmlns:p14="http://schemas.microsoft.com/office/powerpoint/2010/main" val="13599874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solidFill>
                  <a:schemeClr val="accent2">
                    <a:lumMod val="60000"/>
                    <a:lumOff val="40000"/>
                  </a:schemeClr>
                </a:solidFill>
              </a:rPr>
              <a:t>Non-Profit </a:t>
            </a:r>
            <a:r>
              <a:rPr lang="en-US" b="1" dirty="0" smtClean="0"/>
              <a:t>Exemption</a:t>
            </a:r>
            <a:endParaRPr lang="en-US" b="1" dirty="0"/>
          </a:p>
        </p:txBody>
      </p:sp>
      <p:sp>
        <p:nvSpPr>
          <p:cNvPr id="3" name="Content Placeholder 2"/>
          <p:cNvSpPr>
            <a:spLocks noGrp="1"/>
          </p:cNvSpPr>
          <p:nvPr>
            <p:ph idx="1"/>
          </p:nvPr>
        </p:nvSpPr>
        <p:spPr/>
        <p:txBody>
          <a:bodyPr/>
          <a:lstStyle/>
          <a:p>
            <a:r>
              <a:rPr lang="en-US" sz="2000" dirty="0" smtClean="0">
                <a:solidFill>
                  <a:srgbClr val="000000"/>
                </a:solidFill>
              </a:rPr>
              <a:t>“[T]he following are not infringements of copyright:</a:t>
            </a:r>
          </a:p>
          <a:p>
            <a:pPr marL="628650" indent="-400050">
              <a:buNone/>
            </a:pPr>
            <a:r>
              <a:rPr lang="en-US" sz="2000" dirty="0" smtClean="0">
                <a:solidFill>
                  <a:srgbClr val="000000"/>
                </a:solidFill>
              </a:rPr>
              <a:t>. . . . </a:t>
            </a:r>
          </a:p>
          <a:p>
            <a:pPr marL="628650" indent="-400050">
              <a:buNone/>
            </a:pPr>
            <a:r>
              <a:rPr lang="en-US" sz="2000" dirty="0" smtClean="0">
                <a:solidFill>
                  <a:srgbClr val="000000"/>
                </a:solidFill>
              </a:rPr>
              <a:t>(4) </a:t>
            </a:r>
            <a:r>
              <a:rPr lang="en-US" sz="2000" b="1" dirty="0" smtClean="0">
                <a:solidFill>
                  <a:srgbClr val="000000"/>
                </a:solidFill>
              </a:rPr>
              <a:t>performance</a:t>
            </a:r>
            <a:r>
              <a:rPr lang="en-US" sz="2000" dirty="0" smtClean="0">
                <a:solidFill>
                  <a:srgbClr val="000000"/>
                </a:solidFill>
              </a:rPr>
              <a:t> of a nondramatic </a:t>
            </a:r>
            <a:r>
              <a:rPr lang="en-US" sz="2000" b="1" dirty="0" smtClean="0">
                <a:solidFill>
                  <a:srgbClr val="000000"/>
                </a:solidFill>
              </a:rPr>
              <a:t>literary</a:t>
            </a:r>
            <a:r>
              <a:rPr lang="en-US" sz="2000" dirty="0" smtClean="0">
                <a:solidFill>
                  <a:srgbClr val="000000"/>
                </a:solidFill>
              </a:rPr>
              <a:t> or </a:t>
            </a:r>
            <a:r>
              <a:rPr lang="en-US" sz="2000" b="1" dirty="0" smtClean="0">
                <a:solidFill>
                  <a:srgbClr val="000000"/>
                </a:solidFill>
              </a:rPr>
              <a:t>musical</a:t>
            </a:r>
            <a:r>
              <a:rPr lang="en-US" sz="2000" dirty="0" smtClean="0">
                <a:solidFill>
                  <a:srgbClr val="000000"/>
                </a:solidFill>
              </a:rPr>
              <a:t> work otherwise than a transmission</a:t>
            </a:r>
            <a:r>
              <a:rPr lang="en-US" sz="2000" b="1" dirty="0" smtClean="0">
                <a:solidFill>
                  <a:srgbClr val="000000"/>
                </a:solidFill>
              </a:rPr>
              <a:t> </a:t>
            </a:r>
            <a:r>
              <a:rPr lang="en-US" sz="2000" dirty="0" smtClean="0">
                <a:solidFill>
                  <a:srgbClr val="000000"/>
                </a:solidFill>
              </a:rPr>
              <a:t>to the public, </a:t>
            </a:r>
            <a:r>
              <a:rPr lang="en-US" sz="2000" b="1" dirty="0" smtClean="0">
                <a:solidFill>
                  <a:srgbClr val="000000"/>
                </a:solidFill>
              </a:rPr>
              <a:t>without</a:t>
            </a:r>
            <a:r>
              <a:rPr lang="en-US" sz="2000" dirty="0" smtClean="0">
                <a:solidFill>
                  <a:srgbClr val="000000"/>
                </a:solidFill>
              </a:rPr>
              <a:t> any purpose of direct or indirect </a:t>
            </a:r>
            <a:r>
              <a:rPr lang="en-US" sz="2000" b="1" dirty="0" smtClean="0">
                <a:solidFill>
                  <a:srgbClr val="000000"/>
                </a:solidFill>
              </a:rPr>
              <a:t>commercial advantage </a:t>
            </a:r>
            <a:r>
              <a:rPr lang="en-US" sz="2000" dirty="0" smtClean="0">
                <a:solidFill>
                  <a:srgbClr val="000000"/>
                </a:solidFill>
              </a:rPr>
              <a:t>and </a:t>
            </a:r>
            <a:r>
              <a:rPr lang="en-US" sz="2000" b="1" dirty="0" smtClean="0">
                <a:solidFill>
                  <a:srgbClr val="000000"/>
                </a:solidFill>
              </a:rPr>
              <a:t>without </a:t>
            </a:r>
            <a:r>
              <a:rPr lang="en-US" sz="2000" dirty="0" smtClean="0">
                <a:solidFill>
                  <a:srgbClr val="000000"/>
                </a:solidFill>
              </a:rPr>
              <a:t>payment of any fee or other </a:t>
            </a:r>
            <a:r>
              <a:rPr lang="en-US" sz="2000" b="1" dirty="0" smtClean="0">
                <a:solidFill>
                  <a:srgbClr val="000000"/>
                </a:solidFill>
              </a:rPr>
              <a:t>compensation</a:t>
            </a:r>
            <a:r>
              <a:rPr lang="en-US" sz="2000" dirty="0" smtClean="0">
                <a:solidFill>
                  <a:srgbClr val="000000"/>
                </a:solidFill>
              </a:rPr>
              <a:t> for the performance to any </a:t>
            </a:r>
            <a:r>
              <a:rPr lang="en-US" sz="2000" b="1" dirty="0" smtClean="0">
                <a:solidFill>
                  <a:srgbClr val="000000"/>
                </a:solidFill>
              </a:rPr>
              <a:t>of its performers, promoters, or organizers</a:t>
            </a:r>
            <a:r>
              <a:rPr lang="en-US" sz="2000" dirty="0" smtClean="0">
                <a:solidFill>
                  <a:srgbClr val="000000"/>
                </a:solidFill>
              </a:rPr>
              <a:t>, if — </a:t>
            </a:r>
          </a:p>
          <a:p>
            <a:pPr marL="628650" indent="-400050">
              <a:buNone/>
            </a:pPr>
            <a:r>
              <a:rPr lang="en-US" sz="2000" dirty="0">
                <a:solidFill>
                  <a:srgbClr val="000000"/>
                </a:solidFill>
              </a:rPr>
              <a:t>	</a:t>
            </a:r>
            <a:r>
              <a:rPr lang="en-US" sz="2000" dirty="0" smtClean="0">
                <a:solidFill>
                  <a:srgbClr val="000000"/>
                </a:solidFill>
              </a:rPr>
              <a:t>(A) there is </a:t>
            </a:r>
            <a:r>
              <a:rPr lang="en-US" sz="2000" b="1" dirty="0" smtClean="0">
                <a:solidFill>
                  <a:srgbClr val="000000"/>
                </a:solidFill>
              </a:rPr>
              <a:t>no</a:t>
            </a:r>
            <a:r>
              <a:rPr lang="en-US" sz="2000" dirty="0" smtClean="0">
                <a:solidFill>
                  <a:srgbClr val="000000"/>
                </a:solidFill>
              </a:rPr>
              <a:t> direct or indirect </a:t>
            </a:r>
            <a:r>
              <a:rPr lang="en-US" sz="2000" b="1" dirty="0" smtClean="0">
                <a:solidFill>
                  <a:srgbClr val="000000"/>
                </a:solidFill>
              </a:rPr>
              <a:t>admission charge</a:t>
            </a:r>
            <a:r>
              <a:rPr lang="en-US" sz="2000" dirty="0" smtClean="0">
                <a:solidFill>
                  <a:srgbClr val="000000"/>
                </a:solidFill>
              </a:rPr>
              <a:t>; </a:t>
            </a:r>
            <a:r>
              <a:rPr lang="en-US" sz="2000" u="sng" dirty="0" smtClean="0">
                <a:solidFill>
                  <a:srgbClr val="000000"/>
                </a:solidFill>
              </a:rPr>
              <a:t>or</a:t>
            </a:r>
          </a:p>
          <a:p>
            <a:pPr marL="628650" indent="-400050">
              <a:buNone/>
            </a:pPr>
            <a:r>
              <a:rPr lang="en-US" sz="2000" dirty="0" smtClean="0">
                <a:solidFill>
                  <a:srgbClr val="000000"/>
                </a:solidFill>
              </a:rPr>
              <a:t>	(B) The </a:t>
            </a:r>
            <a:r>
              <a:rPr lang="en-US" sz="2000" b="1" dirty="0" smtClean="0">
                <a:solidFill>
                  <a:srgbClr val="000000"/>
                </a:solidFill>
              </a:rPr>
              <a:t>proceeds</a:t>
            </a:r>
            <a:r>
              <a:rPr lang="en-US" sz="2000" dirty="0" smtClean="0">
                <a:solidFill>
                  <a:srgbClr val="000000"/>
                </a:solidFill>
              </a:rPr>
              <a:t>, after deducting the reasonable costs of 	producing the performance, are </a:t>
            </a:r>
            <a:r>
              <a:rPr lang="en-US" sz="2000" b="1" dirty="0" smtClean="0">
                <a:solidFill>
                  <a:srgbClr val="000000"/>
                </a:solidFill>
              </a:rPr>
              <a:t>used exclusively for 	educational, religious, or charitable purposes</a:t>
            </a:r>
            <a:r>
              <a:rPr lang="en-US" sz="2000" dirty="0" smtClean="0">
                <a:solidFill>
                  <a:srgbClr val="000000"/>
                </a:solidFill>
              </a:rPr>
              <a:t> and not for 	private financial gain, except where the copyright owner has 	served notice of objection to the performance . . . .”</a:t>
            </a:r>
            <a:endParaRPr lang="en-US" sz="2800" dirty="0">
              <a:solidFill>
                <a:srgbClr val="000000"/>
              </a:solidFill>
            </a:endParaRPr>
          </a:p>
          <a:p>
            <a:pPr marL="628650" indent="-400050">
              <a:buNone/>
            </a:pPr>
            <a:r>
              <a:rPr lang="en-US" sz="2000" dirty="0" smtClean="0">
                <a:solidFill>
                  <a:srgbClr val="000000"/>
                </a:solidFill>
              </a:rPr>
              <a:t>											17 U.S.C § 110(4)</a:t>
            </a:r>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48</a:t>
            </a:fld>
            <a:endParaRPr lang="en-US" dirty="0"/>
          </a:p>
        </p:txBody>
      </p:sp>
    </p:spTree>
    <p:extLst>
      <p:ext uri="{BB962C8B-B14F-4D97-AF65-F5344CB8AC3E}">
        <p14:creationId xmlns:p14="http://schemas.microsoft.com/office/powerpoint/2010/main" val="1319359527"/>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smtClean="0">
                <a:solidFill>
                  <a:schemeClr val="accent2">
                    <a:lumMod val="60000"/>
                    <a:lumOff val="40000"/>
                  </a:schemeClr>
                </a:solidFill>
              </a:rPr>
              <a:t>Non-Profit </a:t>
            </a:r>
            <a:r>
              <a:rPr lang="en-US" b="1" dirty="0" smtClean="0"/>
              <a:t>Exemption</a:t>
            </a:r>
            <a:endParaRPr lang="en-US" b="1" dirty="0"/>
          </a:p>
        </p:txBody>
      </p:sp>
      <p:sp>
        <p:nvSpPr>
          <p:cNvPr id="3" name="Content Placeholder 2"/>
          <p:cNvSpPr>
            <a:spLocks noGrp="1"/>
          </p:cNvSpPr>
          <p:nvPr>
            <p:ph idx="1"/>
          </p:nvPr>
        </p:nvSpPr>
        <p:spPr/>
        <p:txBody>
          <a:bodyPr/>
          <a:lstStyle/>
          <a:p>
            <a:r>
              <a:rPr lang="en-US" sz="2000" dirty="0" smtClean="0">
                <a:solidFill>
                  <a:srgbClr val="000000"/>
                </a:solidFill>
              </a:rPr>
              <a:t>“[T]he following are not infringements of copyright:</a:t>
            </a:r>
          </a:p>
          <a:p>
            <a:pPr marL="628650" indent="-400050">
              <a:buNone/>
            </a:pPr>
            <a:r>
              <a:rPr lang="en-US" sz="2000" dirty="0" smtClean="0">
                <a:solidFill>
                  <a:srgbClr val="000000"/>
                </a:solidFill>
              </a:rPr>
              <a:t>. . . . </a:t>
            </a:r>
          </a:p>
          <a:p>
            <a:pPr marL="628650" indent="-400050">
              <a:buNone/>
            </a:pPr>
            <a:r>
              <a:rPr lang="en-US" sz="2000" dirty="0" smtClean="0">
                <a:solidFill>
                  <a:srgbClr val="000000"/>
                </a:solidFill>
              </a:rPr>
              <a:t>(4) </a:t>
            </a:r>
            <a:r>
              <a:rPr lang="en-US" sz="2000" b="1" dirty="0" smtClean="0">
                <a:solidFill>
                  <a:srgbClr val="000000"/>
                </a:solidFill>
              </a:rPr>
              <a:t>performance</a:t>
            </a:r>
            <a:r>
              <a:rPr lang="en-US" sz="2000" dirty="0" smtClean="0">
                <a:solidFill>
                  <a:srgbClr val="000000"/>
                </a:solidFill>
              </a:rPr>
              <a:t> of a nondramatic </a:t>
            </a:r>
            <a:r>
              <a:rPr lang="en-US" sz="2000" b="1" dirty="0" smtClean="0">
                <a:solidFill>
                  <a:srgbClr val="000000"/>
                </a:solidFill>
              </a:rPr>
              <a:t>literary</a:t>
            </a:r>
            <a:r>
              <a:rPr lang="en-US" sz="2000" dirty="0" smtClean="0">
                <a:solidFill>
                  <a:srgbClr val="000000"/>
                </a:solidFill>
              </a:rPr>
              <a:t> or </a:t>
            </a:r>
            <a:r>
              <a:rPr lang="en-US" sz="2000" b="1" dirty="0" smtClean="0">
                <a:solidFill>
                  <a:srgbClr val="000000"/>
                </a:solidFill>
              </a:rPr>
              <a:t>musical</a:t>
            </a:r>
            <a:r>
              <a:rPr lang="en-US" sz="2000" dirty="0" smtClean="0">
                <a:solidFill>
                  <a:srgbClr val="000000"/>
                </a:solidFill>
              </a:rPr>
              <a:t> work otherwise than a transmission</a:t>
            </a:r>
            <a:r>
              <a:rPr lang="en-US" sz="2000" b="1" dirty="0" smtClean="0">
                <a:solidFill>
                  <a:srgbClr val="000000"/>
                </a:solidFill>
              </a:rPr>
              <a:t> </a:t>
            </a:r>
            <a:r>
              <a:rPr lang="en-US" sz="2000" dirty="0" smtClean="0">
                <a:solidFill>
                  <a:srgbClr val="000000"/>
                </a:solidFill>
              </a:rPr>
              <a:t>to the public, </a:t>
            </a:r>
            <a:r>
              <a:rPr lang="en-US" sz="2000" b="1" dirty="0" smtClean="0">
                <a:solidFill>
                  <a:srgbClr val="000000"/>
                </a:solidFill>
              </a:rPr>
              <a:t>without</a:t>
            </a:r>
            <a:r>
              <a:rPr lang="en-US" sz="2000" dirty="0" smtClean="0">
                <a:solidFill>
                  <a:srgbClr val="000000"/>
                </a:solidFill>
              </a:rPr>
              <a:t> any purpose of direct or indirect </a:t>
            </a:r>
            <a:r>
              <a:rPr lang="en-US" sz="2000" b="1" dirty="0" smtClean="0">
                <a:solidFill>
                  <a:srgbClr val="000000"/>
                </a:solidFill>
              </a:rPr>
              <a:t>commercial advantage </a:t>
            </a:r>
            <a:r>
              <a:rPr lang="en-US" sz="2000" dirty="0" smtClean="0">
                <a:solidFill>
                  <a:srgbClr val="000000"/>
                </a:solidFill>
              </a:rPr>
              <a:t>and </a:t>
            </a:r>
            <a:r>
              <a:rPr lang="en-US" sz="2400" b="1" dirty="0" smtClean="0">
                <a:solidFill>
                  <a:srgbClr val="0000FF"/>
                </a:solidFill>
              </a:rPr>
              <a:t>without payment </a:t>
            </a:r>
            <a:r>
              <a:rPr lang="en-US" sz="2400" dirty="0" smtClean="0">
                <a:solidFill>
                  <a:srgbClr val="0000FF"/>
                </a:solidFill>
              </a:rPr>
              <a:t>of any fee or other compensation </a:t>
            </a:r>
            <a:r>
              <a:rPr lang="en-US" sz="2400" b="1" dirty="0" smtClean="0">
                <a:solidFill>
                  <a:srgbClr val="0000FF"/>
                </a:solidFill>
              </a:rPr>
              <a:t>for the performance </a:t>
            </a:r>
            <a:r>
              <a:rPr lang="en-US" sz="2400" dirty="0" smtClean="0">
                <a:solidFill>
                  <a:srgbClr val="0000FF"/>
                </a:solidFill>
              </a:rPr>
              <a:t>to any of its </a:t>
            </a:r>
            <a:r>
              <a:rPr lang="en-US" sz="2400" b="1" dirty="0" smtClean="0">
                <a:solidFill>
                  <a:srgbClr val="0000FF"/>
                </a:solidFill>
              </a:rPr>
              <a:t>performers, promoters</a:t>
            </a:r>
            <a:r>
              <a:rPr lang="en-US" sz="2400" dirty="0" smtClean="0">
                <a:solidFill>
                  <a:srgbClr val="0000FF"/>
                </a:solidFill>
              </a:rPr>
              <a:t>, or </a:t>
            </a:r>
            <a:r>
              <a:rPr lang="en-US" sz="2400" b="1" dirty="0" smtClean="0">
                <a:solidFill>
                  <a:srgbClr val="0000FF"/>
                </a:solidFill>
              </a:rPr>
              <a:t>organizers</a:t>
            </a:r>
            <a:r>
              <a:rPr lang="en-US" sz="2000" dirty="0" smtClean="0">
                <a:solidFill>
                  <a:srgbClr val="000000"/>
                </a:solidFill>
              </a:rPr>
              <a:t>, if — </a:t>
            </a:r>
          </a:p>
          <a:p>
            <a:pPr marL="628650" indent="-400050">
              <a:buNone/>
            </a:pPr>
            <a:r>
              <a:rPr lang="en-US" sz="2000" dirty="0">
                <a:solidFill>
                  <a:srgbClr val="000000"/>
                </a:solidFill>
              </a:rPr>
              <a:t>	</a:t>
            </a:r>
            <a:r>
              <a:rPr lang="en-US" sz="2000" dirty="0" smtClean="0">
                <a:solidFill>
                  <a:srgbClr val="000000"/>
                </a:solidFill>
              </a:rPr>
              <a:t>(A) there is </a:t>
            </a:r>
            <a:r>
              <a:rPr lang="en-US" sz="2000" b="1" dirty="0" smtClean="0">
                <a:solidFill>
                  <a:srgbClr val="000000"/>
                </a:solidFill>
              </a:rPr>
              <a:t>no</a:t>
            </a:r>
            <a:r>
              <a:rPr lang="en-US" sz="2000" dirty="0" smtClean="0">
                <a:solidFill>
                  <a:srgbClr val="000000"/>
                </a:solidFill>
              </a:rPr>
              <a:t> direct or indirect </a:t>
            </a:r>
            <a:r>
              <a:rPr lang="en-US" sz="2000" b="1" dirty="0" smtClean="0">
                <a:solidFill>
                  <a:srgbClr val="000000"/>
                </a:solidFill>
              </a:rPr>
              <a:t>admission charge</a:t>
            </a:r>
            <a:r>
              <a:rPr lang="en-US" sz="2000" dirty="0" smtClean="0">
                <a:solidFill>
                  <a:srgbClr val="000000"/>
                </a:solidFill>
              </a:rPr>
              <a:t>; </a:t>
            </a:r>
            <a:r>
              <a:rPr lang="en-US" sz="2000" u="sng" dirty="0" smtClean="0">
                <a:solidFill>
                  <a:srgbClr val="000000"/>
                </a:solidFill>
              </a:rPr>
              <a:t>or</a:t>
            </a:r>
          </a:p>
          <a:p>
            <a:pPr marL="628650" indent="-400050">
              <a:buNone/>
            </a:pPr>
            <a:r>
              <a:rPr lang="en-US" sz="2000" dirty="0" smtClean="0">
                <a:solidFill>
                  <a:srgbClr val="000000"/>
                </a:solidFill>
              </a:rPr>
              <a:t>	(B) The </a:t>
            </a:r>
            <a:r>
              <a:rPr lang="en-US" sz="2000" b="1" dirty="0" smtClean="0">
                <a:solidFill>
                  <a:srgbClr val="000000"/>
                </a:solidFill>
              </a:rPr>
              <a:t>proceeds</a:t>
            </a:r>
            <a:r>
              <a:rPr lang="en-US" sz="2000" dirty="0" smtClean="0">
                <a:solidFill>
                  <a:srgbClr val="000000"/>
                </a:solidFill>
              </a:rPr>
              <a:t>, after deducting the reasonable costs of 	producing the performance, are </a:t>
            </a:r>
            <a:r>
              <a:rPr lang="en-US" sz="2000" b="1" dirty="0" smtClean="0">
                <a:solidFill>
                  <a:srgbClr val="000000"/>
                </a:solidFill>
              </a:rPr>
              <a:t>used exclusively for 	educational, religious, or charitable purposes</a:t>
            </a:r>
            <a:r>
              <a:rPr lang="en-US" sz="2000" dirty="0" smtClean="0">
                <a:solidFill>
                  <a:srgbClr val="000000"/>
                </a:solidFill>
              </a:rPr>
              <a:t> and not for 	private financial gain, except where the copyright owner has 	served notice of objection to the performance . . . .”</a:t>
            </a:r>
            <a:endParaRPr lang="en-US" sz="2800" dirty="0">
              <a:solidFill>
                <a:srgbClr val="000000"/>
              </a:solidFill>
            </a:endParaRPr>
          </a:p>
          <a:p>
            <a:pPr marL="628650" indent="-400050">
              <a:buNone/>
            </a:pPr>
            <a:r>
              <a:rPr lang="en-US" sz="2000" dirty="0" smtClean="0">
                <a:solidFill>
                  <a:srgbClr val="000000"/>
                </a:solidFill>
              </a:rPr>
              <a:t>											17 U.S.C § 110(4)</a:t>
            </a:r>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49</a:t>
            </a:fld>
            <a:endParaRPr lang="en-US" dirty="0"/>
          </a:p>
        </p:txBody>
      </p:sp>
      <p:sp>
        <p:nvSpPr>
          <p:cNvPr id="6" name="Cloud Callout 5"/>
          <p:cNvSpPr/>
          <p:nvPr/>
        </p:nvSpPr>
        <p:spPr bwMode="gray">
          <a:xfrm>
            <a:off x="6796582" y="769497"/>
            <a:ext cx="2224585" cy="1255594"/>
          </a:xfrm>
          <a:prstGeom prst="cloudCallout">
            <a:avLst>
              <a:gd name="adj1" fmla="val -2018"/>
              <a:gd name="adj2" fmla="val 120378"/>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What about the choir director?</a:t>
            </a:r>
          </a:p>
        </p:txBody>
      </p:sp>
    </p:spTree>
    <p:extLst>
      <p:ext uri="{BB962C8B-B14F-4D97-AF65-F5344CB8AC3E}">
        <p14:creationId xmlns:p14="http://schemas.microsoft.com/office/powerpoint/2010/main" val="79441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Face-to-Face Teaching Exemption</a:t>
            </a:r>
            <a:endParaRPr lang="en-US" b="1" dirty="0"/>
          </a:p>
        </p:txBody>
      </p:sp>
      <p:sp>
        <p:nvSpPr>
          <p:cNvPr id="3" name="Content Placeholder 2"/>
          <p:cNvSpPr>
            <a:spLocks noGrp="1"/>
          </p:cNvSpPr>
          <p:nvPr>
            <p:ph idx="1"/>
          </p:nvPr>
        </p:nvSpPr>
        <p:spPr>
          <a:xfrm>
            <a:off x="739142" y="1067254"/>
            <a:ext cx="7772400" cy="5120640"/>
          </a:xfrm>
        </p:spPr>
        <p:txBody>
          <a:bodyPr/>
          <a:lstStyle/>
          <a:p>
            <a:r>
              <a:rPr lang="en-US" sz="2000" dirty="0">
                <a:solidFill>
                  <a:srgbClr val="000000"/>
                </a:solidFill>
              </a:rPr>
              <a:t>“[T]he following are not infringements of copyright:</a:t>
            </a:r>
          </a:p>
          <a:p>
            <a:pPr marL="628650" indent="-400050">
              <a:buNone/>
            </a:pPr>
            <a:r>
              <a:rPr lang="en-US" sz="2000" dirty="0">
                <a:solidFill>
                  <a:srgbClr val="000000"/>
                </a:solidFill>
              </a:rPr>
              <a:t>. . . . </a:t>
            </a:r>
          </a:p>
          <a:p>
            <a:pPr marL="233363" indent="0">
              <a:buNone/>
            </a:pPr>
            <a:r>
              <a:rPr lang="en-US" sz="2000" dirty="0" smtClean="0">
                <a:solidFill>
                  <a:srgbClr val="000000"/>
                </a:solidFill>
              </a:rPr>
              <a:t>(1) </a:t>
            </a:r>
            <a:r>
              <a:rPr lang="en-US" sz="2000" b="1" dirty="0" smtClean="0">
                <a:solidFill>
                  <a:srgbClr val="000000"/>
                </a:solidFill>
              </a:rPr>
              <a:t>performance</a:t>
            </a:r>
            <a:r>
              <a:rPr lang="en-US" sz="2000" dirty="0" smtClean="0">
                <a:solidFill>
                  <a:srgbClr val="000000"/>
                </a:solidFill>
              </a:rPr>
              <a:t> </a:t>
            </a:r>
            <a:r>
              <a:rPr lang="en-US" sz="2000" dirty="0">
                <a:solidFill>
                  <a:srgbClr val="000000"/>
                </a:solidFill>
              </a:rPr>
              <a:t>or </a:t>
            </a:r>
            <a:r>
              <a:rPr lang="en-US" sz="2000" b="1" dirty="0">
                <a:solidFill>
                  <a:srgbClr val="000000"/>
                </a:solidFill>
              </a:rPr>
              <a:t>display</a:t>
            </a:r>
            <a:r>
              <a:rPr lang="en-US" sz="2000" dirty="0">
                <a:solidFill>
                  <a:srgbClr val="000000"/>
                </a:solidFill>
              </a:rPr>
              <a:t> of a work by instructors or pupils in the course of </a:t>
            </a:r>
            <a:r>
              <a:rPr lang="en-US" sz="2000" b="1" dirty="0">
                <a:solidFill>
                  <a:srgbClr val="000000"/>
                </a:solidFill>
              </a:rPr>
              <a:t>face-to-face teaching activities</a:t>
            </a:r>
            <a:r>
              <a:rPr lang="en-US" sz="2000" dirty="0">
                <a:solidFill>
                  <a:srgbClr val="000000"/>
                </a:solidFill>
              </a:rPr>
              <a:t> of a </a:t>
            </a:r>
            <a:r>
              <a:rPr lang="en-US" sz="2000" b="1" dirty="0">
                <a:solidFill>
                  <a:srgbClr val="000000"/>
                </a:solidFill>
              </a:rPr>
              <a:t>nonprofit</a:t>
            </a:r>
            <a:r>
              <a:rPr lang="en-US" sz="2000" dirty="0">
                <a:solidFill>
                  <a:srgbClr val="000000"/>
                </a:solidFill>
              </a:rPr>
              <a:t> educational institution, in a </a:t>
            </a:r>
            <a:r>
              <a:rPr lang="en-US" sz="2000" b="1" dirty="0">
                <a:solidFill>
                  <a:srgbClr val="000000"/>
                </a:solidFill>
              </a:rPr>
              <a:t>classroom or similar place devoted to instruction</a:t>
            </a:r>
            <a:r>
              <a:rPr lang="en-US" sz="2000" dirty="0">
                <a:solidFill>
                  <a:srgbClr val="000000"/>
                </a:solidFill>
              </a:rPr>
              <a:t>, </a:t>
            </a:r>
            <a:endParaRPr lang="en-US" sz="2000" dirty="0" smtClean="0">
              <a:solidFill>
                <a:srgbClr val="000000"/>
              </a:solidFill>
            </a:endParaRPr>
          </a:p>
          <a:p>
            <a:pPr marL="233363" indent="0">
              <a:buNone/>
            </a:pPr>
            <a:r>
              <a:rPr lang="en-US" sz="2000" dirty="0" smtClean="0">
                <a:solidFill>
                  <a:srgbClr val="000000"/>
                </a:solidFill>
              </a:rPr>
              <a:t>unless</a:t>
            </a:r>
            <a:r>
              <a:rPr lang="en-US" sz="2000" dirty="0">
                <a:solidFill>
                  <a:srgbClr val="000000"/>
                </a:solidFill>
              </a:rPr>
              <a:t>, in the case of a </a:t>
            </a:r>
            <a:r>
              <a:rPr lang="en-US" sz="2000" b="1" dirty="0">
                <a:solidFill>
                  <a:srgbClr val="000000"/>
                </a:solidFill>
              </a:rPr>
              <a:t>motion picture </a:t>
            </a:r>
            <a:r>
              <a:rPr lang="en-US" sz="2000" dirty="0">
                <a:solidFill>
                  <a:srgbClr val="000000"/>
                </a:solidFill>
              </a:rPr>
              <a:t>or </a:t>
            </a:r>
            <a:r>
              <a:rPr lang="en-US" sz="2000" b="1" dirty="0">
                <a:solidFill>
                  <a:srgbClr val="000000"/>
                </a:solidFill>
              </a:rPr>
              <a:t>other audiovisual work</a:t>
            </a:r>
            <a:r>
              <a:rPr lang="en-US" sz="2000" dirty="0">
                <a:solidFill>
                  <a:srgbClr val="000000"/>
                </a:solidFill>
              </a:rPr>
              <a:t>, the performance, or the display of individual images, is given by means of </a:t>
            </a:r>
            <a:r>
              <a:rPr lang="en-US" sz="2000" b="1" dirty="0">
                <a:solidFill>
                  <a:srgbClr val="000000"/>
                </a:solidFill>
              </a:rPr>
              <a:t>a copy that was not lawfully made </a:t>
            </a:r>
            <a:r>
              <a:rPr lang="en-US" sz="2000" dirty="0">
                <a:solidFill>
                  <a:srgbClr val="000000"/>
                </a:solidFill>
              </a:rPr>
              <a:t>under this title, and that the person responsible for the performance knew or </a:t>
            </a:r>
            <a:r>
              <a:rPr lang="en-US" sz="2000" b="1" dirty="0">
                <a:solidFill>
                  <a:srgbClr val="000000"/>
                </a:solidFill>
              </a:rPr>
              <a:t>had reason to believe </a:t>
            </a:r>
            <a:r>
              <a:rPr lang="en-US" sz="2000" dirty="0">
                <a:solidFill>
                  <a:srgbClr val="000000"/>
                </a:solidFill>
              </a:rPr>
              <a:t>was </a:t>
            </a:r>
            <a:r>
              <a:rPr lang="en-US" sz="2000" b="1" dirty="0">
                <a:solidFill>
                  <a:srgbClr val="000000"/>
                </a:solidFill>
              </a:rPr>
              <a:t>not lawfully made</a:t>
            </a:r>
            <a:r>
              <a:rPr lang="en-US" sz="2000" dirty="0">
                <a:solidFill>
                  <a:srgbClr val="000000"/>
                </a:solidFill>
              </a:rPr>
              <a:t>;</a:t>
            </a:r>
          </a:p>
          <a:p>
            <a:pPr marL="628650" indent="-400050">
              <a:buNone/>
            </a:pPr>
            <a:endParaRPr lang="en-US" sz="2000" dirty="0" smtClean="0">
              <a:solidFill>
                <a:srgbClr val="000000"/>
              </a:solidFill>
            </a:endParaRPr>
          </a:p>
          <a:p>
            <a:pPr marL="628650" indent="-400050">
              <a:buNone/>
            </a:pPr>
            <a:r>
              <a:rPr lang="en-US" sz="2000" dirty="0" smtClean="0">
                <a:solidFill>
                  <a:srgbClr val="000000"/>
                </a:solidFill>
              </a:rPr>
              <a:t>17 </a:t>
            </a:r>
            <a:r>
              <a:rPr lang="en-US" sz="2000" dirty="0" err="1">
                <a:solidFill>
                  <a:srgbClr val="000000"/>
                </a:solidFill>
              </a:rPr>
              <a:t>U.S.C</a:t>
            </a:r>
            <a:r>
              <a:rPr lang="en-US" sz="2000" dirty="0">
                <a:solidFill>
                  <a:srgbClr val="000000"/>
                </a:solidFill>
              </a:rPr>
              <a:t> § </a:t>
            </a:r>
            <a:r>
              <a:rPr lang="en-US" sz="2000" dirty="0" smtClean="0">
                <a:solidFill>
                  <a:srgbClr val="000000"/>
                </a:solidFill>
              </a:rPr>
              <a:t>110(1)</a:t>
            </a:r>
            <a:endParaRPr lang="en-US" sz="2000" dirty="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a:t>
            </a:fld>
            <a:endParaRPr lang="en-US" dirty="0"/>
          </a:p>
        </p:txBody>
      </p:sp>
      <p:sp>
        <p:nvSpPr>
          <p:cNvPr id="6" name="Cloud Callout 5"/>
          <p:cNvSpPr/>
          <p:nvPr/>
        </p:nvSpPr>
        <p:spPr bwMode="gray">
          <a:xfrm>
            <a:off x="6536029" y="4907140"/>
            <a:ext cx="2512278" cy="1787856"/>
          </a:xfrm>
          <a:prstGeom prst="cloudCallout">
            <a:avLst>
              <a:gd name="adj1" fmla="val -50660"/>
              <a:gd name="adj2" fmla="val -63464"/>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Notice the conditions?</a:t>
            </a:r>
            <a:endParaRPr lang="en-US" sz="2400" b="1" dirty="0" smtClean="0">
              <a:solidFill>
                <a:schemeClr val="bg1"/>
              </a:solidFill>
            </a:endParaRPr>
          </a:p>
        </p:txBody>
      </p:sp>
    </p:spTree>
    <p:extLst>
      <p:ext uri="{BB962C8B-B14F-4D97-AF65-F5344CB8AC3E}">
        <p14:creationId xmlns:p14="http://schemas.microsoft.com/office/powerpoint/2010/main" val="16461301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a:solidFill>
                  <a:schemeClr val="accent2">
                    <a:lumMod val="60000"/>
                    <a:lumOff val="40000"/>
                  </a:schemeClr>
                </a:solidFill>
              </a:rPr>
              <a:t>Non-Profit </a:t>
            </a:r>
            <a:r>
              <a:rPr lang="en-US" b="1" dirty="0"/>
              <a:t>Exemption</a:t>
            </a:r>
          </a:p>
        </p:txBody>
      </p:sp>
      <p:sp>
        <p:nvSpPr>
          <p:cNvPr id="3" name="Content Placeholder 2"/>
          <p:cNvSpPr>
            <a:spLocks noGrp="1"/>
          </p:cNvSpPr>
          <p:nvPr>
            <p:ph idx="1"/>
          </p:nvPr>
        </p:nvSpPr>
        <p:spPr>
          <a:xfrm>
            <a:off x="739142" y="711654"/>
            <a:ext cx="8036558" cy="5120640"/>
          </a:xfrm>
        </p:spPr>
        <p:txBody>
          <a:bodyPr/>
          <a:lstStyle/>
          <a:p>
            <a:pPr marL="0" indent="0" algn="ctr">
              <a:buNone/>
            </a:pPr>
            <a:endParaRPr lang="en-US" sz="4800" b="1" dirty="0">
              <a:solidFill>
                <a:srgbClr val="000000"/>
              </a:solidFill>
            </a:endParaRPr>
          </a:p>
          <a:p>
            <a:pPr marL="0" indent="0" algn="ctr">
              <a:buNone/>
            </a:pPr>
            <a:r>
              <a:rPr lang="en-US" sz="5400" b="1" dirty="0">
                <a:solidFill>
                  <a:srgbClr val="000000"/>
                </a:solidFill>
              </a:rPr>
              <a:t>TAKE-HOME</a:t>
            </a:r>
          </a:p>
          <a:p>
            <a:pPr marL="2286000" lvl="2" indent="0">
              <a:buNone/>
            </a:pPr>
            <a:endParaRPr lang="en-US" sz="2400" dirty="0" smtClean="0">
              <a:solidFill>
                <a:srgbClr val="000000"/>
              </a:solidFill>
            </a:endParaRPr>
          </a:p>
          <a:p>
            <a:pPr marL="2286000" lvl="2" indent="0">
              <a:buNone/>
            </a:pPr>
            <a:r>
              <a:rPr lang="en-US" sz="2400" dirty="0" smtClean="0">
                <a:solidFill>
                  <a:srgbClr val="000000"/>
                </a:solidFill>
              </a:rPr>
              <a:t>Statutory exemptions contain many conditions and can be tricky to navigate. Try to plan ahead by documenting in contracts, handbooks, and job descriptions whether there are certain charitable events at which staff is welcome to participate on a volunteer-basis and without compensation. </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50</a:t>
            </a:fld>
            <a:endParaRPr lang="en-US" dirty="0"/>
          </a:p>
        </p:txBody>
      </p:sp>
      <p:sp>
        <p:nvSpPr>
          <p:cNvPr id="6" name="Right Arrow 5"/>
          <p:cNvSpPr/>
          <p:nvPr/>
        </p:nvSpPr>
        <p:spPr bwMode="gray">
          <a:xfrm>
            <a:off x="685800" y="28208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13584689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4" y="1862650"/>
            <a:ext cx="734178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
            </a:r>
            <a:br>
              <a:rPr lang="en-US" sz="5400" b="1" dirty="0" smtClean="0"/>
            </a:br>
            <a:r>
              <a:rPr lang="en-US" sz="5400" b="1" dirty="0" smtClean="0"/>
              <a:t>Assuming fair use when sharing via </a:t>
            </a:r>
            <a:r>
              <a:rPr lang="en-US" sz="5400" b="1" dirty="0" smtClean="0">
                <a:solidFill>
                  <a:srgbClr val="FFFF00"/>
                </a:solidFill>
              </a:rPr>
              <a:t>social media</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51</a:t>
            </a:fld>
            <a:endParaRPr lang="en-US" dirty="0"/>
          </a:p>
        </p:txBody>
      </p:sp>
      <p:sp>
        <p:nvSpPr>
          <p:cNvPr id="7" name="Title 1"/>
          <p:cNvSpPr txBox="1">
            <a:spLocks/>
          </p:cNvSpPr>
          <p:nvPr/>
        </p:nvSpPr>
        <p:spPr bwMode="ltGray">
          <a:xfrm>
            <a:off x="7552434" y="4937003"/>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endParaRPr lang="en-US" sz="22000" b="1" dirty="0">
              <a:solidFill>
                <a:srgbClr val="FFFF00"/>
              </a:solidFill>
            </a:endParaRPr>
          </a:p>
        </p:txBody>
      </p:sp>
      <p:sp>
        <p:nvSpPr>
          <p:cNvPr id="8" name="Title 1"/>
          <p:cNvSpPr txBox="1">
            <a:spLocks/>
          </p:cNvSpPr>
          <p:nvPr/>
        </p:nvSpPr>
        <p:spPr bwMode="ltGray">
          <a:xfrm>
            <a:off x="7586084" y="4923153"/>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3974617364"/>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Social Media</a:t>
            </a:r>
            <a:r>
              <a:rPr lang="en-US" b="1" dirty="0" smtClean="0"/>
              <a:t> Misuse</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pPr marL="0" indent="0">
              <a:buNone/>
            </a:pPr>
            <a:r>
              <a:rPr lang="fr-FR" sz="2400" i="1" dirty="0">
                <a:solidFill>
                  <a:srgbClr val="000000"/>
                </a:solidFill>
              </a:rPr>
              <a:t>Agence France Presse v. Morel</a:t>
            </a:r>
            <a:r>
              <a:rPr lang="fr-FR" sz="2400" dirty="0">
                <a:solidFill>
                  <a:srgbClr val="000000"/>
                </a:solidFill>
              </a:rPr>
              <a:t>, 934 F. </a:t>
            </a:r>
            <a:r>
              <a:rPr lang="fr-FR" sz="2400" dirty="0" err="1">
                <a:solidFill>
                  <a:srgbClr val="000000"/>
                </a:solidFill>
              </a:rPr>
              <a:t>Supp</a:t>
            </a:r>
            <a:r>
              <a:rPr lang="fr-FR" sz="2400" dirty="0">
                <a:solidFill>
                  <a:srgbClr val="000000"/>
                </a:solidFill>
              </a:rPr>
              <a:t>. </a:t>
            </a:r>
            <a:r>
              <a:rPr lang="fr-FR" sz="2400" dirty="0" smtClean="0">
                <a:solidFill>
                  <a:srgbClr val="000000"/>
                </a:solidFill>
              </a:rPr>
              <a:t>2d </a:t>
            </a:r>
            <a:r>
              <a:rPr lang="fr-FR" sz="2400" dirty="0">
                <a:solidFill>
                  <a:srgbClr val="000000"/>
                </a:solidFill>
              </a:rPr>
              <a:t>547 (2013</a:t>
            </a:r>
            <a:r>
              <a:rPr lang="fr-FR" sz="2400" dirty="0" smtClean="0">
                <a:solidFill>
                  <a:srgbClr val="000000"/>
                </a:solidFill>
              </a:rPr>
              <a:t>)</a:t>
            </a:r>
          </a:p>
          <a:p>
            <a:pPr lvl="1">
              <a:buFont typeface="Arial" panose="020B0604020202020204" pitchFamily="34" charset="0"/>
              <a:buChar char="•"/>
            </a:pPr>
            <a:r>
              <a:rPr lang="en-US" dirty="0">
                <a:solidFill>
                  <a:srgbClr val="000000"/>
                </a:solidFill>
              </a:rPr>
              <a:t>Daniel </a:t>
            </a:r>
            <a:r>
              <a:rPr lang="en-US" dirty="0" smtClean="0">
                <a:solidFill>
                  <a:srgbClr val="000000"/>
                </a:solidFill>
              </a:rPr>
              <a:t>Morel, a </a:t>
            </a:r>
            <a:r>
              <a:rPr lang="en-US" dirty="0">
                <a:solidFill>
                  <a:srgbClr val="000000"/>
                </a:solidFill>
              </a:rPr>
              <a:t>professional </a:t>
            </a:r>
            <a:r>
              <a:rPr lang="en-US" dirty="0" smtClean="0">
                <a:solidFill>
                  <a:srgbClr val="000000"/>
                </a:solidFill>
              </a:rPr>
              <a:t>photographer, </a:t>
            </a:r>
            <a:r>
              <a:rPr lang="en-US" dirty="0">
                <a:solidFill>
                  <a:srgbClr val="000000"/>
                </a:solidFill>
              </a:rPr>
              <a:t>took eight photographs of the aftermath of the January 2010 earthquake </a:t>
            </a:r>
            <a:r>
              <a:rPr lang="en-US" dirty="0" smtClean="0">
                <a:solidFill>
                  <a:srgbClr val="000000"/>
                </a:solidFill>
              </a:rPr>
              <a:t>in Haiti.</a:t>
            </a:r>
          </a:p>
          <a:p>
            <a:pPr lvl="1">
              <a:buFont typeface="Arial" panose="020B0604020202020204" pitchFamily="34" charset="0"/>
              <a:buChar char="•"/>
            </a:pPr>
            <a:r>
              <a:rPr lang="en-US" dirty="0" smtClean="0">
                <a:solidFill>
                  <a:srgbClr val="000000"/>
                </a:solidFill>
              </a:rPr>
              <a:t>Morel tweeted his photos, and then </a:t>
            </a:r>
            <a:r>
              <a:rPr lang="en-US" dirty="0" err="1" smtClean="0">
                <a:solidFill>
                  <a:srgbClr val="000000"/>
                </a:solidFill>
              </a:rPr>
              <a:t>Lisandro</a:t>
            </a:r>
            <a:r>
              <a:rPr lang="en-US" dirty="0" smtClean="0">
                <a:solidFill>
                  <a:srgbClr val="000000"/>
                </a:solidFill>
              </a:rPr>
              <a:t> </a:t>
            </a:r>
            <a:r>
              <a:rPr lang="en-US" dirty="0" err="1" smtClean="0">
                <a:solidFill>
                  <a:srgbClr val="000000"/>
                </a:solidFill>
              </a:rPr>
              <a:t>Suero</a:t>
            </a:r>
            <a:r>
              <a:rPr lang="en-US" dirty="0" smtClean="0">
                <a:solidFill>
                  <a:srgbClr val="000000"/>
                </a:solidFill>
              </a:rPr>
              <a:t> took and tweeted them. </a:t>
            </a:r>
            <a:r>
              <a:rPr lang="en-US" dirty="0" err="1" smtClean="0">
                <a:solidFill>
                  <a:srgbClr val="000000"/>
                </a:solidFill>
              </a:rPr>
              <a:t>Suero</a:t>
            </a:r>
            <a:r>
              <a:rPr lang="en-US" dirty="0" smtClean="0">
                <a:solidFill>
                  <a:srgbClr val="000000"/>
                </a:solidFill>
              </a:rPr>
              <a:t> was initially (and mistakenly) credited as photographer.</a:t>
            </a:r>
          </a:p>
          <a:p>
            <a:pPr lvl="1">
              <a:buFont typeface="Arial" panose="020B0604020202020204" pitchFamily="34" charset="0"/>
              <a:buChar char="•"/>
            </a:pPr>
            <a:r>
              <a:rPr lang="en-US" dirty="0" smtClean="0">
                <a:solidFill>
                  <a:srgbClr val="000000"/>
                </a:solidFill>
              </a:rPr>
              <a:t>Wire </a:t>
            </a:r>
            <a:r>
              <a:rPr lang="en-US" dirty="0">
                <a:solidFill>
                  <a:srgbClr val="000000"/>
                </a:solidFill>
              </a:rPr>
              <a:t>service </a:t>
            </a:r>
            <a:r>
              <a:rPr lang="en-US" dirty="0" err="1">
                <a:solidFill>
                  <a:srgbClr val="000000"/>
                </a:solidFill>
              </a:rPr>
              <a:t>Agence</a:t>
            </a:r>
            <a:r>
              <a:rPr lang="en-US" dirty="0">
                <a:solidFill>
                  <a:srgbClr val="000000"/>
                </a:solidFill>
              </a:rPr>
              <a:t> France </a:t>
            </a:r>
            <a:r>
              <a:rPr lang="en-US" dirty="0" err="1">
                <a:solidFill>
                  <a:srgbClr val="000000"/>
                </a:solidFill>
              </a:rPr>
              <a:t>Presse</a:t>
            </a:r>
            <a:r>
              <a:rPr lang="en-US" dirty="0">
                <a:solidFill>
                  <a:srgbClr val="000000"/>
                </a:solidFill>
              </a:rPr>
              <a:t> (</a:t>
            </a:r>
            <a:r>
              <a:rPr lang="en-US" dirty="0" err="1">
                <a:solidFill>
                  <a:srgbClr val="000000"/>
                </a:solidFill>
              </a:rPr>
              <a:t>AFP</a:t>
            </a:r>
            <a:r>
              <a:rPr lang="en-US" dirty="0">
                <a:solidFill>
                  <a:srgbClr val="000000"/>
                </a:solidFill>
              </a:rPr>
              <a:t>) and photo agency Getty Images (Getty) </a:t>
            </a:r>
            <a:r>
              <a:rPr lang="en-US" dirty="0" smtClean="0">
                <a:solidFill>
                  <a:srgbClr val="000000"/>
                </a:solidFill>
              </a:rPr>
              <a:t>obtained the photos from </a:t>
            </a:r>
            <a:r>
              <a:rPr lang="en-US" dirty="0" err="1" smtClean="0">
                <a:solidFill>
                  <a:srgbClr val="000000"/>
                </a:solidFill>
              </a:rPr>
              <a:t>Suero’s</a:t>
            </a:r>
            <a:r>
              <a:rPr lang="en-US" dirty="0" smtClean="0">
                <a:solidFill>
                  <a:srgbClr val="000000"/>
                </a:solidFill>
              </a:rPr>
              <a:t> twitter account, and subsequently </a:t>
            </a:r>
            <a:r>
              <a:rPr lang="en-US" dirty="0">
                <a:solidFill>
                  <a:srgbClr val="000000"/>
                </a:solidFill>
              </a:rPr>
              <a:t>distributed without Morel’s authorization. </a:t>
            </a:r>
            <a:endParaRPr lang="fr-FR" dirty="0" smtClean="0">
              <a:solidFill>
                <a:srgbClr val="000000"/>
              </a:solidFill>
            </a:endParaRPr>
          </a:p>
          <a:p>
            <a:pPr marL="0" indent="0">
              <a:buNone/>
            </a:pPr>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642" y="4171949"/>
            <a:ext cx="4190742" cy="164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27845"/>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Social Media</a:t>
            </a:r>
            <a:r>
              <a:rPr lang="en-US" b="1" dirty="0" smtClean="0"/>
              <a:t> Misuse</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pPr marL="0" indent="0">
              <a:buNone/>
            </a:pPr>
            <a:r>
              <a:rPr lang="en-US" sz="2400" i="1" dirty="0" smtClean="0">
                <a:solidFill>
                  <a:srgbClr val="000000"/>
                </a:solidFill>
              </a:rPr>
              <a:t>N</a:t>
            </a:r>
            <a:r>
              <a:rPr lang="en-US" sz="2400" i="1" dirty="0">
                <a:solidFill>
                  <a:srgbClr val="000000"/>
                </a:solidFill>
              </a:rPr>
              <a:t>. Jersey Media </a:t>
            </a:r>
            <a:r>
              <a:rPr lang="en-US" sz="2400" i="1" dirty="0" err="1">
                <a:solidFill>
                  <a:srgbClr val="000000"/>
                </a:solidFill>
              </a:rPr>
              <a:t>Grp</a:t>
            </a:r>
            <a:r>
              <a:rPr lang="en-US" sz="2400" i="1" dirty="0">
                <a:solidFill>
                  <a:srgbClr val="000000"/>
                </a:solidFill>
              </a:rPr>
              <a:t>. Inc. v. </a:t>
            </a:r>
            <a:r>
              <a:rPr lang="en-US" sz="2400" i="1" dirty="0" err="1">
                <a:solidFill>
                  <a:srgbClr val="000000"/>
                </a:solidFill>
              </a:rPr>
              <a:t>Pirro</a:t>
            </a:r>
            <a:r>
              <a:rPr lang="en-US" sz="2400" dirty="0">
                <a:solidFill>
                  <a:srgbClr val="000000"/>
                </a:solidFill>
              </a:rPr>
              <a:t>, 74 F. Supp. 3d 605 (</a:t>
            </a:r>
            <a:r>
              <a:rPr lang="en-US" sz="2400" dirty="0" err="1">
                <a:solidFill>
                  <a:srgbClr val="000000"/>
                </a:solidFill>
              </a:rPr>
              <a:t>S.D.N.Y</a:t>
            </a:r>
            <a:r>
              <a:rPr lang="en-US" sz="2400" dirty="0">
                <a:solidFill>
                  <a:srgbClr val="000000"/>
                </a:solidFill>
              </a:rPr>
              <a:t>. 2015</a:t>
            </a:r>
            <a:r>
              <a:rPr lang="en-US" sz="2400" dirty="0" smtClean="0">
                <a:solidFill>
                  <a:srgbClr val="000000"/>
                </a:solidFill>
              </a:rPr>
              <a:t>)</a:t>
            </a:r>
          </a:p>
          <a:p>
            <a:pPr lvl="1">
              <a:buFont typeface="Arial" panose="020B0604020202020204" pitchFamily="34" charset="0"/>
              <a:buChar char="•"/>
            </a:pPr>
            <a:r>
              <a:rPr lang="en-US" dirty="0">
                <a:solidFill>
                  <a:srgbClr val="000000"/>
                </a:solidFill>
              </a:rPr>
              <a:t>On September 11, 2013 a Fox News production assistant did a Google image search and found a cropped image of </a:t>
            </a:r>
            <a:r>
              <a:rPr lang="en-US" dirty="0" smtClean="0">
                <a:solidFill>
                  <a:srgbClr val="000000"/>
                </a:solidFill>
              </a:rPr>
              <a:t>New Jersey Media’s </a:t>
            </a:r>
            <a:r>
              <a:rPr lang="en-US" dirty="0">
                <a:solidFill>
                  <a:srgbClr val="000000"/>
                </a:solidFill>
              </a:rPr>
              <a:t>9/11 photo juxtaposed with the classic World War II photo of four U.S. Marines raising the American flag on Iwo Jima. </a:t>
            </a:r>
            <a:endParaRPr lang="en-US" dirty="0" smtClean="0">
              <a:solidFill>
                <a:srgbClr val="000000"/>
              </a:solidFill>
            </a:endParaRPr>
          </a:p>
          <a:p>
            <a:pPr lvl="1">
              <a:buFont typeface="Arial" panose="020B0604020202020204" pitchFamily="34" charset="0"/>
              <a:buChar char="•"/>
            </a:pPr>
            <a:r>
              <a:rPr lang="en-US" dirty="0">
                <a:solidFill>
                  <a:srgbClr val="000000"/>
                </a:solidFill>
              </a:rPr>
              <a:t>The assistant posted this combined image to the Facebook page of </a:t>
            </a:r>
            <a:r>
              <a:rPr lang="en-US" dirty="0" err="1">
                <a:solidFill>
                  <a:srgbClr val="000000"/>
                </a:solidFill>
              </a:rPr>
              <a:t>Pirro's</a:t>
            </a:r>
            <a:r>
              <a:rPr lang="en-US" dirty="0">
                <a:solidFill>
                  <a:srgbClr val="000000"/>
                </a:solidFill>
              </a:rPr>
              <a:t> program, together with the </a:t>
            </a:r>
            <a:r>
              <a:rPr lang="en-US" dirty="0" err="1">
                <a:solidFill>
                  <a:srgbClr val="000000"/>
                </a:solidFill>
              </a:rPr>
              <a:t>hashtag</a:t>
            </a:r>
            <a:r>
              <a:rPr lang="en-US" dirty="0">
                <a:solidFill>
                  <a:srgbClr val="000000"/>
                </a:solidFill>
              </a:rPr>
              <a:t> "never forget</a:t>
            </a:r>
            <a:r>
              <a:rPr lang="en-US" dirty="0" smtClean="0">
                <a:solidFill>
                  <a:srgbClr val="000000"/>
                </a:solidFill>
              </a:rPr>
              <a:t>".</a:t>
            </a:r>
            <a:endParaRPr lang="en-US" dirty="0">
              <a:solidFill>
                <a:srgbClr val="000000"/>
              </a:solidFill>
            </a:endParaRPr>
          </a:p>
          <a:p>
            <a:pPr lvl="1">
              <a:buFont typeface="Arial" panose="020B0604020202020204" pitchFamily="34" charset="0"/>
              <a:buChar char="•"/>
            </a:pPr>
            <a:r>
              <a:rPr lang="en-US" dirty="0">
                <a:solidFill>
                  <a:srgbClr val="000000"/>
                </a:solidFill>
              </a:rPr>
              <a:t>North Jersey </a:t>
            </a:r>
            <a:r>
              <a:rPr lang="en-US" dirty="0" smtClean="0">
                <a:solidFill>
                  <a:srgbClr val="000000"/>
                </a:solidFill>
              </a:rPr>
              <a:t>Media sued </a:t>
            </a:r>
            <a:r>
              <a:rPr lang="en-US" dirty="0" err="1">
                <a:solidFill>
                  <a:srgbClr val="000000"/>
                </a:solidFill>
              </a:rPr>
              <a:t>Pirro</a:t>
            </a:r>
            <a:r>
              <a:rPr lang="en-US" dirty="0">
                <a:solidFill>
                  <a:srgbClr val="000000"/>
                </a:solidFill>
              </a:rPr>
              <a:t> and Fox News for copyright infringement. </a:t>
            </a:r>
          </a:p>
          <a:p>
            <a:pPr lvl="1"/>
            <a:endParaRPr lang="en-US" sz="2000" dirty="0">
              <a:solidFill>
                <a:srgbClr val="000000"/>
              </a:solidFill>
            </a:endParaRPr>
          </a:p>
          <a:p>
            <a:endParaRPr lang="en-US" sz="2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53</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986" y="4410075"/>
            <a:ext cx="4114711" cy="161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29345"/>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Social Media</a:t>
            </a:r>
            <a:r>
              <a:rPr lang="en-US" b="1" dirty="0"/>
              <a:t> Misuse</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smtClean="0">
                <a:solidFill>
                  <a:srgbClr val="000000"/>
                </a:solidFill>
              </a:rPr>
              <a:t>TAKE-AWAY</a:t>
            </a:r>
            <a:endParaRPr lang="en-US" sz="5400" b="1" dirty="0">
              <a:solidFill>
                <a:srgbClr val="000000"/>
              </a:solidFill>
            </a:endParaRPr>
          </a:p>
          <a:p>
            <a:pPr marL="2286000" lvl="2" indent="0">
              <a:buNone/>
            </a:pPr>
            <a:endParaRPr lang="en-US" sz="2400" dirty="0">
              <a:solidFill>
                <a:srgbClr val="000000"/>
              </a:solidFill>
            </a:endParaRPr>
          </a:p>
          <a:p>
            <a:pPr marL="2286000" lvl="2" indent="0">
              <a:buNone/>
            </a:pPr>
            <a:r>
              <a:rPr lang="en-US" sz="2400" dirty="0" smtClean="0">
                <a:solidFill>
                  <a:srgbClr val="000000"/>
                </a:solidFill>
              </a:rPr>
              <a:t>Check the original source. When in doubt, obtain a license. Check the social media platform’s terms and conditions. Instead of posting protected content directly on your social media page, post a link to the original source containing the content.</a:t>
            </a: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54</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228968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4" y="1529275"/>
            <a:ext cx="763662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Assuming that </a:t>
            </a:r>
            <a:r>
              <a:rPr lang="en-US" sz="5400" b="1" dirty="0" smtClean="0">
                <a:solidFill>
                  <a:srgbClr val="FFFF00"/>
                </a:solidFill>
              </a:rPr>
              <a:t>internal-only use </a:t>
            </a:r>
            <a:r>
              <a:rPr lang="en-US" sz="5400" b="1" dirty="0" smtClean="0"/>
              <a:t>within an institution is </a:t>
            </a:r>
            <a:r>
              <a:rPr lang="en-US" sz="5400" b="1" dirty="0" err="1" smtClean="0"/>
              <a:t>noninfringing</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55</a:t>
            </a:fld>
            <a:endParaRPr lang="en-US" dirty="0"/>
          </a:p>
        </p:txBody>
      </p:sp>
      <p:sp>
        <p:nvSpPr>
          <p:cNvPr id="7" name="Title 1"/>
          <p:cNvSpPr txBox="1">
            <a:spLocks/>
          </p:cNvSpPr>
          <p:nvPr/>
        </p:nvSpPr>
        <p:spPr bwMode="ltGray">
          <a:xfrm>
            <a:off x="7101433" y="4718880"/>
            <a:ext cx="2374457"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14000" b="1" dirty="0" smtClean="0"/>
              <a:t/>
            </a:r>
            <a:endParaRPr lang="en-US" sz="14000" b="1" dirty="0">
              <a:solidFill>
                <a:srgbClr val="FFFF00"/>
              </a:solidFill>
            </a:endParaRPr>
          </a:p>
        </p:txBody>
      </p:sp>
    </p:spTree>
    <p:extLst>
      <p:ext uri="{BB962C8B-B14F-4D97-AF65-F5344CB8AC3E}">
        <p14:creationId xmlns:p14="http://schemas.microsoft.com/office/powerpoint/2010/main" val="1324555911"/>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Relying on </a:t>
            </a:r>
            <a:r>
              <a:rPr lang="en-US" b="1" dirty="0" smtClean="0">
                <a:solidFill>
                  <a:srgbClr val="FFFF00"/>
                </a:solidFill>
              </a:rPr>
              <a:t>Internal-Only Use</a:t>
            </a:r>
            <a:endParaRPr lang="en-US" b="1" dirty="0">
              <a:solidFill>
                <a:srgbClr val="FFFF00"/>
              </a:solidFill>
            </a:endParaRPr>
          </a:p>
        </p:txBody>
      </p:sp>
      <p:sp>
        <p:nvSpPr>
          <p:cNvPr id="3" name="Content Placeholder 2"/>
          <p:cNvSpPr>
            <a:spLocks noGrp="1"/>
          </p:cNvSpPr>
          <p:nvPr>
            <p:ph idx="1"/>
          </p:nvPr>
        </p:nvSpPr>
        <p:spPr/>
        <p:txBody>
          <a:bodyPr/>
          <a:lstStyle/>
          <a:p>
            <a:pPr marL="0" indent="0">
              <a:buNone/>
            </a:pPr>
            <a:r>
              <a:rPr lang="en-US" sz="2400" i="1" dirty="0" smtClean="0">
                <a:solidFill>
                  <a:srgbClr val="000000"/>
                </a:solidFill>
              </a:rPr>
              <a:t>Energy </a:t>
            </a:r>
            <a:r>
              <a:rPr lang="en-US" sz="2400" i="1" dirty="0">
                <a:solidFill>
                  <a:srgbClr val="000000"/>
                </a:solidFill>
              </a:rPr>
              <a:t>Intelligence </a:t>
            </a:r>
            <a:r>
              <a:rPr lang="en-US" sz="2400" i="1" dirty="0" err="1">
                <a:solidFill>
                  <a:srgbClr val="000000"/>
                </a:solidFill>
              </a:rPr>
              <a:t>Grp</a:t>
            </a:r>
            <a:r>
              <a:rPr lang="en-US" sz="2400" i="1" dirty="0">
                <a:solidFill>
                  <a:srgbClr val="000000"/>
                </a:solidFill>
              </a:rPr>
              <a:t>., Inc. v. </a:t>
            </a:r>
            <a:r>
              <a:rPr lang="en-US" sz="2400" i="1" dirty="0" err="1">
                <a:solidFill>
                  <a:srgbClr val="000000"/>
                </a:solidFill>
              </a:rPr>
              <a:t>Kayne</a:t>
            </a:r>
            <a:r>
              <a:rPr lang="en-US" sz="2400" i="1" dirty="0">
                <a:solidFill>
                  <a:srgbClr val="000000"/>
                </a:solidFill>
              </a:rPr>
              <a:t> Anderson Capital Advisors, LP</a:t>
            </a:r>
            <a:r>
              <a:rPr lang="en-US" sz="2400" dirty="0">
                <a:solidFill>
                  <a:srgbClr val="000000"/>
                </a:solidFill>
              </a:rPr>
              <a:t>, No. CV H-14-1903, 2016 WL </a:t>
            </a:r>
            <a:r>
              <a:rPr lang="en-US" sz="2400" dirty="0" smtClean="0">
                <a:solidFill>
                  <a:srgbClr val="000000"/>
                </a:solidFill>
              </a:rPr>
              <a:t>1203763</a:t>
            </a:r>
            <a:r>
              <a:rPr lang="en-US" sz="2400" dirty="0">
                <a:solidFill>
                  <a:srgbClr val="000000"/>
                </a:solidFill>
              </a:rPr>
              <a:t> </a:t>
            </a:r>
            <a:r>
              <a:rPr lang="en-US" sz="2400" dirty="0" smtClean="0">
                <a:solidFill>
                  <a:srgbClr val="000000"/>
                </a:solidFill>
              </a:rPr>
              <a:t>(S.D</a:t>
            </a:r>
            <a:r>
              <a:rPr lang="en-US" sz="2400" dirty="0">
                <a:solidFill>
                  <a:srgbClr val="000000"/>
                </a:solidFill>
              </a:rPr>
              <a:t>. Tex. Mar. 22, 2016</a:t>
            </a:r>
            <a:r>
              <a:rPr lang="en-US" sz="2400" dirty="0" smtClean="0">
                <a:solidFill>
                  <a:srgbClr val="000000"/>
                </a:solidFill>
              </a:rPr>
              <a:t>)</a:t>
            </a:r>
          </a:p>
          <a:p>
            <a:pPr lvl="0" algn="just"/>
            <a:r>
              <a:rPr lang="en-US" sz="2000" dirty="0" err="1" smtClean="0">
                <a:solidFill>
                  <a:srgbClr val="000000"/>
                </a:solidFill>
              </a:rPr>
              <a:t>EIG</a:t>
            </a:r>
            <a:r>
              <a:rPr lang="en-US" sz="2000" dirty="0" smtClean="0">
                <a:solidFill>
                  <a:srgbClr val="000000"/>
                </a:solidFill>
              </a:rPr>
              <a:t> </a:t>
            </a:r>
            <a:r>
              <a:rPr lang="en-US" sz="2000" dirty="0">
                <a:solidFill>
                  <a:srgbClr val="000000"/>
                </a:solidFill>
              </a:rPr>
              <a:t>publishes "Oil Daily," a daily subscription newsletter</a:t>
            </a:r>
          </a:p>
          <a:p>
            <a:pPr lvl="0" algn="just"/>
            <a:r>
              <a:rPr lang="en-US" sz="2000" dirty="0">
                <a:solidFill>
                  <a:srgbClr val="000000"/>
                </a:solidFill>
              </a:rPr>
              <a:t>Oil Daily is provided to subscribers either via email or </a:t>
            </a:r>
            <a:r>
              <a:rPr lang="en-US" sz="2000" dirty="0" err="1">
                <a:solidFill>
                  <a:srgbClr val="000000"/>
                </a:solidFill>
              </a:rPr>
              <a:t>EIG's</a:t>
            </a:r>
            <a:r>
              <a:rPr lang="en-US" sz="2000" dirty="0">
                <a:solidFill>
                  <a:srgbClr val="000000"/>
                </a:solidFill>
              </a:rPr>
              <a:t> website, which provides password-protected access to current and/or archived issues through a subscription or license agreement</a:t>
            </a:r>
          </a:p>
          <a:p>
            <a:pPr lvl="0" algn="just"/>
            <a:r>
              <a:rPr lang="en-US" sz="2000" dirty="0">
                <a:solidFill>
                  <a:srgbClr val="000000"/>
                </a:solidFill>
              </a:rPr>
              <a:t>Since at least 2004, </a:t>
            </a:r>
            <a:r>
              <a:rPr lang="en-US" sz="2000" dirty="0" err="1">
                <a:solidFill>
                  <a:srgbClr val="000000"/>
                </a:solidFill>
              </a:rPr>
              <a:t>Kayne</a:t>
            </a:r>
            <a:r>
              <a:rPr lang="en-US" sz="2000" dirty="0">
                <a:solidFill>
                  <a:srgbClr val="000000"/>
                </a:solidFill>
              </a:rPr>
              <a:t> has purchased a single annual Oil Daily subscription for employee Jim Baker. Baker's subscription was routinely forwarded to or shared with other </a:t>
            </a:r>
            <a:r>
              <a:rPr lang="en-US" sz="2000" dirty="0" err="1">
                <a:solidFill>
                  <a:srgbClr val="000000"/>
                </a:solidFill>
              </a:rPr>
              <a:t>Kayne</a:t>
            </a:r>
            <a:r>
              <a:rPr lang="en-US" sz="2000" dirty="0">
                <a:solidFill>
                  <a:srgbClr val="000000"/>
                </a:solidFill>
              </a:rPr>
              <a:t> employees beginning around that time.</a:t>
            </a:r>
          </a:p>
          <a:p>
            <a:endParaRPr lang="en-US" sz="2400" dirty="0"/>
          </a:p>
          <a:p>
            <a:endParaRPr lang="en-US" sz="14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56</a:t>
            </a:fld>
            <a:endParaRPr lang="en-US" dirty="0"/>
          </a:p>
        </p:txBody>
      </p:sp>
    </p:spTree>
    <p:extLst>
      <p:ext uri="{BB962C8B-B14F-4D97-AF65-F5344CB8AC3E}">
        <p14:creationId xmlns:p14="http://schemas.microsoft.com/office/powerpoint/2010/main" val="2631050921"/>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Relying on </a:t>
            </a:r>
            <a:r>
              <a:rPr lang="en-US" b="1" dirty="0" smtClean="0">
                <a:solidFill>
                  <a:srgbClr val="FFFF00"/>
                </a:solidFill>
              </a:rPr>
              <a:t>Internal-Only Use</a:t>
            </a:r>
            <a:endParaRPr lang="en-US" b="1" dirty="0">
              <a:solidFill>
                <a:srgbClr val="FFFF00"/>
              </a:solidFill>
            </a:endParaRPr>
          </a:p>
        </p:txBody>
      </p:sp>
      <p:sp>
        <p:nvSpPr>
          <p:cNvPr id="3" name="Content Placeholder 2"/>
          <p:cNvSpPr>
            <a:spLocks noGrp="1"/>
          </p:cNvSpPr>
          <p:nvPr>
            <p:ph idx="1"/>
          </p:nvPr>
        </p:nvSpPr>
        <p:spPr/>
        <p:txBody>
          <a:bodyPr/>
          <a:lstStyle/>
          <a:p>
            <a:pPr algn="just"/>
            <a:r>
              <a:rPr lang="en-US" sz="2400" dirty="0" smtClean="0">
                <a:solidFill>
                  <a:srgbClr val="000000"/>
                </a:solidFill>
              </a:rPr>
              <a:t>Email </a:t>
            </a:r>
            <a:r>
              <a:rPr lang="en-US" sz="2400" dirty="0">
                <a:solidFill>
                  <a:srgbClr val="000000"/>
                </a:solidFill>
              </a:rPr>
              <a:t>from </a:t>
            </a:r>
            <a:r>
              <a:rPr lang="en-US" sz="2400" dirty="0" err="1">
                <a:solidFill>
                  <a:srgbClr val="000000"/>
                </a:solidFill>
              </a:rPr>
              <a:t>Kayne</a:t>
            </a:r>
            <a:r>
              <a:rPr lang="en-US" sz="2400" dirty="0">
                <a:solidFill>
                  <a:srgbClr val="000000"/>
                </a:solidFill>
              </a:rPr>
              <a:t> employee to </a:t>
            </a:r>
            <a:r>
              <a:rPr lang="en-US" sz="2400" dirty="0" err="1">
                <a:solidFill>
                  <a:srgbClr val="000000"/>
                </a:solidFill>
              </a:rPr>
              <a:t>EIG</a:t>
            </a:r>
            <a:r>
              <a:rPr lang="en-US" sz="2400" dirty="0">
                <a:solidFill>
                  <a:srgbClr val="000000"/>
                </a:solidFill>
              </a:rPr>
              <a:t> in February </a:t>
            </a:r>
            <a:r>
              <a:rPr lang="en-US" sz="2400" dirty="0" smtClean="0">
                <a:solidFill>
                  <a:srgbClr val="000000"/>
                </a:solidFill>
              </a:rPr>
              <a:t>2014 </a:t>
            </a:r>
            <a:endParaRPr lang="en-US" sz="2400" dirty="0">
              <a:solidFill>
                <a:srgbClr val="000000"/>
              </a:solidFill>
            </a:endParaRPr>
          </a:p>
          <a:p>
            <a:pPr marL="685800" indent="0" algn="just">
              <a:buNone/>
            </a:pPr>
            <a:r>
              <a:rPr lang="en-US" sz="2000" dirty="0" smtClean="0">
                <a:solidFill>
                  <a:srgbClr val="000000"/>
                </a:solidFill>
              </a:rPr>
              <a:t>You </a:t>
            </a:r>
            <a:r>
              <a:rPr lang="en-US" sz="2000" dirty="0">
                <a:solidFill>
                  <a:srgbClr val="000000"/>
                </a:solidFill>
              </a:rPr>
              <a:t>asked me to outline to you exactly what we do with the Oil Daily, so here it is: The Oil Daily is sent to one person in the office, Jim Baker. He usually gets it the night before it is published for and forwards it to me that night. When I get into the office that next morning the first thing I do, around 7:40am, is email it out to the 20 or so people in the office who have elected to receive the oil daily every morning. This list includes all of our top execs</a:t>
            </a:r>
            <a:r>
              <a:rPr lang="en-US" sz="2000" dirty="0" smtClean="0">
                <a:solidFill>
                  <a:srgbClr val="000000"/>
                </a:solidFill>
              </a:rPr>
              <a:t>.</a:t>
            </a:r>
          </a:p>
          <a:p>
            <a:pPr marL="685800" indent="0" algn="just">
              <a:buNone/>
            </a:pPr>
            <a:endParaRPr lang="en-US" sz="2000" dirty="0">
              <a:solidFill>
                <a:srgbClr val="000000"/>
              </a:solidFill>
            </a:endParaRPr>
          </a:p>
          <a:p>
            <a:pPr algn="just"/>
            <a:r>
              <a:rPr lang="en-US" sz="2400" dirty="0" err="1">
                <a:solidFill>
                  <a:srgbClr val="000000"/>
                </a:solidFill>
              </a:rPr>
              <a:t>EIG</a:t>
            </a:r>
            <a:r>
              <a:rPr lang="en-US" sz="2400" dirty="0">
                <a:solidFill>
                  <a:srgbClr val="000000"/>
                </a:solidFill>
              </a:rPr>
              <a:t> filed suit in July </a:t>
            </a:r>
            <a:r>
              <a:rPr lang="en-US" sz="2400" dirty="0" smtClean="0">
                <a:solidFill>
                  <a:srgbClr val="000000"/>
                </a:solidFill>
              </a:rPr>
              <a:t>2014</a:t>
            </a:r>
          </a:p>
          <a:p>
            <a:pPr algn="just"/>
            <a:r>
              <a:rPr lang="en-US" sz="2400" dirty="0" err="1" smtClean="0">
                <a:solidFill>
                  <a:srgbClr val="000000"/>
                </a:solidFill>
              </a:rPr>
              <a:t>Kayne</a:t>
            </a:r>
            <a:r>
              <a:rPr lang="en-US" sz="2400" dirty="0" smtClean="0">
                <a:solidFill>
                  <a:srgbClr val="000000"/>
                </a:solidFill>
              </a:rPr>
              <a:t> on the hook for damages within the 3-year statute of limitations </a:t>
            </a:r>
          </a:p>
          <a:p>
            <a:pPr algn="just"/>
            <a:endParaRPr lang="en-US" sz="2000"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57</a:t>
            </a:fld>
            <a:endParaRPr lang="en-US" dirty="0"/>
          </a:p>
        </p:txBody>
      </p:sp>
    </p:spTree>
    <p:extLst>
      <p:ext uri="{BB962C8B-B14F-4D97-AF65-F5344CB8AC3E}">
        <p14:creationId xmlns:p14="http://schemas.microsoft.com/office/powerpoint/2010/main" val="2020898826"/>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Relying on </a:t>
            </a:r>
            <a:r>
              <a:rPr lang="en-US" b="1" dirty="0">
                <a:solidFill>
                  <a:srgbClr val="FFFF00"/>
                </a:solidFill>
              </a:rPr>
              <a:t>Internal-Only Use</a:t>
            </a:r>
            <a:endParaRPr lang="en-US" b="1" dirty="0"/>
          </a:p>
        </p:txBody>
      </p:sp>
      <p:sp>
        <p:nvSpPr>
          <p:cNvPr id="3" name="Content Placeholder 2"/>
          <p:cNvSpPr>
            <a:spLocks noGrp="1"/>
          </p:cNvSpPr>
          <p:nvPr>
            <p:ph idx="1"/>
          </p:nvPr>
        </p:nvSpPr>
        <p:spPr>
          <a:xfrm>
            <a:off x="739142" y="4957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smtClean="0">
                <a:solidFill>
                  <a:srgbClr val="000000"/>
                </a:solidFill>
              </a:rPr>
              <a:t>TAKE-AWAY</a:t>
            </a:r>
            <a:endParaRPr lang="en-US" sz="5400" b="1" dirty="0">
              <a:solidFill>
                <a:srgbClr val="000000"/>
              </a:solidFill>
            </a:endParaRPr>
          </a:p>
          <a:p>
            <a:pPr marL="2286000" lvl="2" indent="0">
              <a:buNone/>
            </a:pPr>
            <a:endParaRPr lang="en-US" sz="2400" dirty="0">
              <a:solidFill>
                <a:srgbClr val="000000"/>
              </a:solidFill>
            </a:endParaRPr>
          </a:p>
          <a:p>
            <a:pPr marL="2286000" lvl="2" indent="0">
              <a:buNone/>
            </a:pPr>
            <a:r>
              <a:rPr lang="en-US" sz="2400" dirty="0" smtClean="0">
                <a:solidFill>
                  <a:srgbClr val="000000"/>
                </a:solidFill>
              </a:rPr>
              <a:t>Internal-only use (</a:t>
            </a:r>
            <a:r>
              <a:rPr lang="en-US" sz="2400" i="1" dirty="0" smtClean="0">
                <a:solidFill>
                  <a:srgbClr val="000000"/>
                </a:solidFill>
              </a:rPr>
              <a:t>e.g.</a:t>
            </a:r>
            <a:r>
              <a:rPr lang="en-US" sz="2400" dirty="0" smtClean="0">
                <a:solidFill>
                  <a:srgbClr val="000000"/>
                </a:solidFill>
              </a:rPr>
              <a:t>, use amongst a department of educators) gives rise to the same infringement liability as external use (</a:t>
            </a:r>
            <a:r>
              <a:rPr lang="en-US" sz="2400" i="1" dirty="0" smtClean="0">
                <a:solidFill>
                  <a:srgbClr val="000000"/>
                </a:solidFill>
              </a:rPr>
              <a:t>e.g.</a:t>
            </a:r>
            <a:r>
              <a:rPr lang="en-US" sz="2400" dirty="0" smtClean="0">
                <a:solidFill>
                  <a:srgbClr val="000000"/>
                </a:solidFill>
              </a:rPr>
              <a:t>, use in connection with those educators’ students). Ensure that proper licenses are in place and, if there are questions about compliance, call each other—do not create a discoverable email trail.</a:t>
            </a: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58</a:t>
            </a:fld>
            <a:endParaRPr lang="en-US" dirty="0"/>
          </a:p>
        </p:txBody>
      </p:sp>
      <p:sp>
        <p:nvSpPr>
          <p:cNvPr id="6" name="Right Arrow 5"/>
          <p:cNvSpPr/>
          <p:nvPr/>
        </p:nvSpPr>
        <p:spPr bwMode="gray">
          <a:xfrm>
            <a:off x="685800" y="27192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1683049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t>Questions?</a:t>
            </a:r>
            <a:endParaRPr lang="en-US" sz="7200" b="1" dirty="0"/>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59</a:t>
            </a:fld>
            <a:endParaRPr lang="en-US" dirty="0"/>
          </a:p>
        </p:txBody>
      </p:sp>
    </p:spTree>
    <p:extLst>
      <p:ext uri="{BB962C8B-B14F-4D97-AF65-F5344CB8AC3E}">
        <p14:creationId xmlns:p14="http://schemas.microsoft.com/office/powerpoint/2010/main" val="59316178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Face-to-Face </a:t>
            </a:r>
            <a:r>
              <a:rPr lang="en-US" b="1" dirty="0"/>
              <a:t>Teaching Exemption</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p>
          <a:p>
            <a:pPr marL="2286000" lvl="2" indent="0">
              <a:buNone/>
            </a:pPr>
            <a:endParaRPr lang="en-US" sz="2400" dirty="0"/>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061" y="2387072"/>
            <a:ext cx="2582387" cy="255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71" y="1022088"/>
            <a:ext cx="4700030" cy="52508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997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Face-to-Face Teaching Exemption</a:t>
            </a:r>
          </a:p>
        </p:txBody>
      </p:sp>
      <p:sp>
        <p:nvSpPr>
          <p:cNvPr id="3" name="Content Placeholder 2"/>
          <p:cNvSpPr>
            <a:spLocks noGrp="1"/>
          </p:cNvSpPr>
          <p:nvPr>
            <p:ph idx="1"/>
          </p:nvPr>
        </p:nvSpPr>
        <p:spPr>
          <a:xfrm>
            <a:off x="739142" y="1067254"/>
            <a:ext cx="7772400" cy="5120640"/>
          </a:xfrm>
        </p:spPr>
        <p:txBody>
          <a:bodyPr/>
          <a:lstStyle/>
          <a:p>
            <a:pPr marL="0" indent="0" algn="ctr">
              <a:buNone/>
            </a:pPr>
            <a:endParaRPr lang="en-US" sz="4800" b="1" dirty="0">
              <a:solidFill>
                <a:srgbClr val="000000"/>
              </a:solidFill>
            </a:endParaRPr>
          </a:p>
          <a:p>
            <a:pPr marL="0" indent="0" algn="ctr">
              <a:buNone/>
            </a:pPr>
            <a:r>
              <a:rPr lang="en-US" sz="5400" b="1" dirty="0">
                <a:solidFill>
                  <a:srgbClr val="000000"/>
                </a:solidFill>
              </a:rPr>
              <a:t>TAKE-HOME</a:t>
            </a:r>
          </a:p>
          <a:p>
            <a:pPr marL="2286000" lvl="2" indent="0">
              <a:buNone/>
            </a:pPr>
            <a:endParaRPr lang="en-US" sz="2400" dirty="0">
              <a:solidFill>
                <a:srgbClr val="000000"/>
              </a:solidFill>
            </a:endParaRPr>
          </a:p>
          <a:p>
            <a:pPr marL="2286000" lvl="2" indent="0">
              <a:buNone/>
            </a:pPr>
            <a:r>
              <a:rPr lang="en-US" sz="2400" dirty="0" smtClean="0">
                <a:solidFill>
                  <a:srgbClr val="000000"/>
                </a:solidFill>
              </a:rPr>
              <a:t>When showing video clips or screenshots from video clips, don’t rely on the face-to-face teaching exemption if you have reason to believe the copy you’re using was made without the copyright owner’s permission.</a:t>
            </a:r>
            <a:endParaRPr lang="en-US" sz="2400" dirty="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7</a:t>
            </a:fld>
            <a:endParaRPr lang="en-US" dirty="0"/>
          </a:p>
        </p:txBody>
      </p:sp>
      <p:sp>
        <p:nvSpPr>
          <p:cNvPr id="6" name="Right Arrow 5"/>
          <p:cNvSpPr/>
          <p:nvPr/>
        </p:nvSpPr>
        <p:spPr bwMode="gray">
          <a:xfrm>
            <a:off x="685800" y="3290778"/>
            <a:ext cx="1913860" cy="733647"/>
          </a:xfrm>
          <a:prstGeom prst="rightArrow">
            <a:avLst/>
          </a:prstGeom>
          <a:solidFill>
            <a:srgbClr val="7030A0"/>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p:txBody>
      </p:sp>
    </p:spTree>
    <p:extLst>
      <p:ext uri="{BB962C8B-B14F-4D97-AF65-F5344CB8AC3E}">
        <p14:creationId xmlns:p14="http://schemas.microsoft.com/office/powerpoint/2010/main" val="22911451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04" y="910150"/>
            <a:ext cx="7341781" cy="2364826"/>
          </a:xfrm>
        </p:spPr>
        <p:txBody>
          <a:bodyPr/>
          <a:lstStyle/>
          <a:p>
            <a:r>
              <a:rPr lang="en-US" sz="19900" b="1" dirty="0" smtClean="0"/>
              <a:t/>
            </a:r>
            <a:br>
              <a:rPr lang="en-US" sz="19900" b="1" dirty="0" smtClean="0"/>
            </a:br>
            <a:r>
              <a:rPr lang="en-US" sz="19900" b="1" dirty="0"/>
              <a:t/>
            </a:r>
            <a:br>
              <a:rPr lang="en-US" sz="19900" b="1" dirty="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r>
            <a:br>
              <a:rPr lang="en-US" sz="19900" b="1" dirty="0" smtClean="0"/>
            </a:br>
            <a:r>
              <a:rPr lang="en-US" sz="19900" b="1" dirty="0" smtClean="0"/>
              <a:t> </a:t>
            </a:r>
            <a:r>
              <a:rPr lang="en-US" sz="5400" b="1" dirty="0" smtClean="0"/>
              <a:t/>
            </a:r>
            <a:br>
              <a:rPr lang="en-US" sz="5400" b="1" dirty="0" smtClean="0"/>
            </a:br>
            <a:r>
              <a:rPr lang="en-US" sz="5400" b="1" dirty="0" smtClean="0"/>
              <a:t/>
            </a:r>
            <a:br>
              <a:rPr lang="en-US" sz="5400" b="1" dirty="0" smtClean="0"/>
            </a:br>
            <a:r>
              <a:rPr lang="en-US" sz="5400" b="1" dirty="0" smtClean="0"/>
              <a:t>Assuming </a:t>
            </a:r>
            <a:r>
              <a:rPr lang="en-US" sz="5400" b="1" dirty="0" smtClean="0">
                <a:solidFill>
                  <a:schemeClr val="accent2">
                    <a:lumMod val="60000"/>
                    <a:lumOff val="40000"/>
                  </a:schemeClr>
                </a:solidFill>
              </a:rPr>
              <a:t>foreign works</a:t>
            </a:r>
            <a:r>
              <a:rPr lang="en-US" sz="5400" b="1" dirty="0" smtClean="0"/>
              <a:t> are not protected in the U.S.</a:t>
            </a:r>
            <a:endParaRPr lang="en-US" sz="5400" b="1" dirty="0">
              <a:solidFill>
                <a:srgbClr val="FFFF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8</a:t>
            </a:fld>
            <a:endParaRPr lang="en-US" dirty="0"/>
          </a:p>
        </p:txBody>
      </p:sp>
      <p:sp>
        <p:nvSpPr>
          <p:cNvPr id="6" name="Title 1"/>
          <p:cNvSpPr txBox="1">
            <a:spLocks/>
          </p:cNvSpPr>
          <p:nvPr/>
        </p:nvSpPr>
        <p:spPr bwMode="ltGray">
          <a:xfrm>
            <a:off x="7552434" y="4873255"/>
            <a:ext cx="1536405" cy="23648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4400" b="0" kern="1200" cap="none">
                <a:solidFill>
                  <a:schemeClr val="bg1"/>
                </a:solidFill>
                <a:latin typeface="+mj-lt"/>
                <a:ea typeface="+mj-ea"/>
                <a:cs typeface="+mj-cs"/>
              </a:defRPr>
            </a:lvl1pPr>
          </a:lstStyle>
          <a:p>
            <a:r>
              <a:rPr lang="en-US" sz="22000" b="1" dirty="0" smtClean="0"/>
              <a:t/>
            </a:r>
            <a:endParaRPr lang="en-US" sz="22000" b="1" dirty="0">
              <a:solidFill>
                <a:srgbClr val="FFFF00"/>
              </a:solidFill>
            </a:endParaRPr>
          </a:p>
        </p:txBody>
      </p:sp>
    </p:spTree>
    <p:extLst>
      <p:ext uri="{BB962C8B-B14F-4D97-AF65-F5344CB8AC3E}">
        <p14:creationId xmlns:p14="http://schemas.microsoft.com/office/powerpoint/2010/main" val="292906755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a:t>
            </a:r>
            <a:r>
              <a:rPr lang="en-US" b="1" dirty="0" smtClean="0">
                <a:solidFill>
                  <a:schemeClr val="accent2">
                    <a:lumMod val="60000"/>
                    <a:lumOff val="40000"/>
                  </a:schemeClr>
                </a:solidFill>
              </a:rPr>
              <a:t> Foreign Works</a:t>
            </a:r>
            <a:endParaRPr lang="en-US" b="1" dirty="0"/>
          </a:p>
        </p:txBody>
      </p:sp>
      <p:sp>
        <p:nvSpPr>
          <p:cNvPr id="3" name="Content Placeholder 2"/>
          <p:cNvSpPr>
            <a:spLocks noGrp="1"/>
          </p:cNvSpPr>
          <p:nvPr>
            <p:ph idx="1"/>
          </p:nvPr>
        </p:nvSpPr>
        <p:spPr/>
        <p:txBody>
          <a:bodyPr/>
          <a:lstStyle/>
          <a:p>
            <a:pPr marL="0" indent="0">
              <a:buNone/>
            </a:pPr>
            <a:r>
              <a:rPr lang="en-US" sz="2400" i="1" dirty="0" err="1" smtClean="0">
                <a:solidFill>
                  <a:srgbClr val="000000"/>
                </a:solidFill>
              </a:rPr>
              <a:t>Itar-Tass</a:t>
            </a:r>
            <a:r>
              <a:rPr lang="en-US" sz="2400" i="1" dirty="0" smtClean="0">
                <a:solidFill>
                  <a:srgbClr val="000000"/>
                </a:solidFill>
              </a:rPr>
              <a:t> </a:t>
            </a:r>
            <a:r>
              <a:rPr lang="en-US" sz="2400" i="1" dirty="0">
                <a:solidFill>
                  <a:srgbClr val="000000"/>
                </a:solidFill>
              </a:rPr>
              <a:t>Russian News Agency v. Russian </a:t>
            </a:r>
            <a:r>
              <a:rPr lang="en-US" sz="2400" i="1" dirty="0" err="1">
                <a:solidFill>
                  <a:srgbClr val="000000"/>
                </a:solidFill>
              </a:rPr>
              <a:t>Kurier</a:t>
            </a:r>
            <a:r>
              <a:rPr lang="en-US" sz="2400" i="1" dirty="0">
                <a:solidFill>
                  <a:srgbClr val="000000"/>
                </a:solidFill>
              </a:rPr>
              <a:t>, Inc.</a:t>
            </a:r>
            <a:r>
              <a:rPr lang="en-US" sz="2400" dirty="0">
                <a:solidFill>
                  <a:srgbClr val="000000"/>
                </a:solidFill>
              </a:rPr>
              <a:t>, 153 F.3d </a:t>
            </a:r>
            <a:r>
              <a:rPr lang="en-US" sz="2400" dirty="0" smtClean="0">
                <a:solidFill>
                  <a:srgbClr val="000000"/>
                </a:solidFill>
              </a:rPr>
              <a:t>82</a:t>
            </a:r>
            <a:r>
              <a:rPr lang="en-US" sz="2400" dirty="0">
                <a:solidFill>
                  <a:srgbClr val="000000"/>
                </a:solidFill>
              </a:rPr>
              <a:t> </a:t>
            </a:r>
            <a:r>
              <a:rPr lang="en-US" sz="2400" dirty="0" smtClean="0">
                <a:solidFill>
                  <a:srgbClr val="000000"/>
                </a:solidFill>
              </a:rPr>
              <a:t>(2d </a:t>
            </a:r>
            <a:r>
              <a:rPr lang="en-US" sz="2400" dirty="0">
                <a:solidFill>
                  <a:srgbClr val="000000"/>
                </a:solidFill>
              </a:rPr>
              <a:t>Cir. 1998)</a:t>
            </a:r>
          </a:p>
          <a:p>
            <a:pPr lvl="1">
              <a:buFont typeface="Arial" panose="020B0604020202020204" pitchFamily="34" charset="0"/>
              <a:buChar char="•"/>
            </a:pPr>
            <a:r>
              <a:rPr lang="en-US" sz="2000" dirty="0">
                <a:solidFill>
                  <a:srgbClr val="000000"/>
                </a:solidFill>
              </a:rPr>
              <a:t>Publishers of foreign newspapers </a:t>
            </a:r>
            <a:r>
              <a:rPr lang="en-US" sz="2000" dirty="0" smtClean="0">
                <a:solidFill>
                  <a:srgbClr val="000000"/>
                </a:solidFill>
              </a:rPr>
              <a:t>brought </a:t>
            </a:r>
            <a:r>
              <a:rPr lang="en-US" sz="2000" dirty="0">
                <a:solidFill>
                  <a:srgbClr val="000000"/>
                </a:solidFill>
              </a:rPr>
              <a:t>copyright infringement action against American newspaper and its publisher, alleging copying of plaintiffs' </a:t>
            </a:r>
            <a:r>
              <a:rPr lang="en-US" sz="2000" dirty="0" smtClean="0">
                <a:solidFill>
                  <a:srgbClr val="000000"/>
                </a:solidFill>
              </a:rPr>
              <a:t>Russian news </a:t>
            </a:r>
            <a:r>
              <a:rPr lang="en-US" sz="2000" dirty="0">
                <a:solidFill>
                  <a:srgbClr val="000000"/>
                </a:solidFill>
              </a:rPr>
              <a:t>articles</a:t>
            </a:r>
            <a:r>
              <a:rPr lang="en-US" sz="2000" dirty="0" smtClean="0">
                <a:solidFill>
                  <a:srgbClr val="000000"/>
                </a:solidFill>
              </a:rPr>
              <a:t>.</a:t>
            </a:r>
          </a:p>
          <a:p>
            <a:pPr lvl="1">
              <a:buFont typeface="Arial" panose="020B0604020202020204" pitchFamily="34" charset="0"/>
              <a:buChar char="•"/>
            </a:pPr>
            <a:r>
              <a:rPr lang="en-US" sz="2000" dirty="0" smtClean="0">
                <a:solidFill>
                  <a:srgbClr val="000000"/>
                </a:solidFill>
              </a:rPr>
              <a:t>As Russia is a member of Berne Convention and the </a:t>
            </a:r>
            <a:r>
              <a:rPr lang="en-US" sz="2000" dirty="0" err="1" smtClean="0">
                <a:solidFill>
                  <a:srgbClr val="000000"/>
                </a:solidFill>
              </a:rPr>
              <a:t>U.C.C</a:t>
            </a:r>
            <a:r>
              <a:rPr lang="en-US" sz="2000" dirty="0" smtClean="0">
                <a:solidFill>
                  <a:srgbClr val="000000"/>
                </a:solidFill>
              </a:rPr>
              <a:t>., infringement </a:t>
            </a:r>
            <a:r>
              <a:rPr lang="en-US" sz="2000" dirty="0">
                <a:solidFill>
                  <a:srgbClr val="000000"/>
                </a:solidFill>
              </a:rPr>
              <a:t>issues </a:t>
            </a:r>
            <a:r>
              <a:rPr lang="en-US" sz="2000" dirty="0" smtClean="0">
                <a:solidFill>
                  <a:srgbClr val="000000"/>
                </a:solidFill>
              </a:rPr>
              <a:t>determined under </a:t>
            </a:r>
            <a:r>
              <a:rPr lang="en-US" sz="2000" u="sng" dirty="0">
                <a:solidFill>
                  <a:srgbClr val="000000"/>
                </a:solidFill>
              </a:rPr>
              <a:t>United </a:t>
            </a:r>
            <a:r>
              <a:rPr lang="en-US" sz="2000" u="sng" dirty="0" smtClean="0">
                <a:solidFill>
                  <a:srgbClr val="000000"/>
                </a:solidFill>
              </a:rPr>
              <a:t>States</a:t>
            </a:r>
            <a:r>
              <a:rPr lang="en-US" sz="2000" dirty="0" smtClean="0">
                <a:solidFill>
                  <a:srgbClr val="000000"/>
                </a:solidFill>
              </a:rPr>
              <a:t> copyright law</a:t>
            </a:r>
          </a:p>
          <a:p>
            <a:pPr marL="228600" lvl="1" indent="0">
              <a:buNone/>
            </a:pPr>
            <a:endParaRPr lang="en-US" sz="2000" dirty="0" smtClean="0">
              <a:solidFill>
                <a:srgbClr val="000000"/>
              </a:solidFill>
            </a:endParaRPr>
          </a:p>
        </p:txBody>
      </p:sp>
      <p:sp>
        <p:nvSpPr>
          <p:cNvPr id="4" name="Footer Placeholder 3"/>
          <p:cNvSpPr>
            <a:spLocks noGrp="1"/>
          </p:cNvSpPr>
          <p:nvPr>
            <p:ph type="ftr" sz="quarter" idx="11"/>
          </p:nvPr>
        </p:nvSpPr>
        <p:spPr/>
        <p:txBody>
          <a:bodyPr/>
          <a:lstStyle/>
          <a:p>
            <a:r>
              <a:rPr lang="en-US" dirty="0" smtClean="0"/>
              <a:t>© 2016 Lewis Roca Rothgerber Christie LLP  /  lrrc.com  </a:t>
            </a:r>
            <a:endParaRPr lang="en-US" dirty="0"/>
          </a:p>
        </p:txBody>
      </p:sp>
      <p:sp>
        <p:nvSpPr>
          <p:cNvPr id="5" name="Slide Number Placeholder 4"/>
          <p:cNvSpPr>
            <a:spLocks noGrp="1"/>
          </p:cNvSpPr>
          <p:nvPr>
            <p:ph type="sldNum" sz="quarter" idx="12"/>
          </p:nvPr>
        </p:nvSpPr>
        <p:spPr/>
        <p:txBody>
          <a:bodyPr/>
          <a:lstStyle/>
          <a:p>
            <a:fld id="{4D467D88-DCFD-354C-96A5-D863D5E9364D}" type="slidenum">
              <a:rPr lang="en-US" smtClean="0"/>
              <a:pPr/>
              <a:t>9</a:t>
            </a:fld>
            <a:endParaRPr lang="en-US" dirty="0"/>
          </a:p>
        </p:txBody>
      </p:sp>
      <p:sp>
        <p:nvSpPr>
          <p:cNvPr id="6" name="Rectangle 5"/>
          <p:cNvSpPr/>
          <p:nvPr/>
        </p:nvSpPr>
        <p:spPr>
          <a:xfrm>
            <a:off x="1217221" y="4028863"/>
            <a:ext cx="7416140" cy="2062103"/>
          </a:xfrm>
          <a:prstGeom prst="rect">
            <a:avLst/>
          </a:prstGeom>
        </p:spPr>
        <p:txBody>
          <a:bodyPr wrap="square">
            <a:spAutoFit/>
          </a:bodyPr>
          <a:lstStyle/>
          <a:p>
            <a:r>
              <a:rPr lang="en-US" sz="2000" b="1" dirty="0">
                <a:solidFill>
                  <a:srgbClr val="000000"/>
                </a:solidFill>
              </a:rPr>
              <a:t>Article 5 of the Berne </a:t>
            </a:r>
            <a:r>
              <a:rPr lang="en-US" sz="2000" b="1" dirty="0" smtClean="0">
                <a:solidFill>
                  <a:srgbClr val="000000"/>
                </a:solidFill>
              </a:rPr>
              <a:t>Convention</a:t>
            </a:r>
            <a:r>
              <a:rPr lang="en-US" sz="2000" dirty="0" smtClean="0">
                <a:solidFill>
                  <a:srgbClr val="000000"/>
                </a:solidFill>
              </a:rPr>
              <a:t>:</a:t>
            </a:r>
            <a:endParaRPr lang="en-US" sz="2000" dirty="0">
              <a:solidFill>
                <a:srgbClr val="000000"/>
              </a:solidFill>
            </a:endParaRPr>
          </a:p>
          <a:p>
            <a:pPr marL="914400"/>
            <a:r>
              <a:rPr lang="en-US" i="1" dirty="0" smtClean="0">
                <a:solidFill>
                  <a:srgbClr val="000000"/>
                </a:solidFill>
              </a:rPr>
              <a:t>“Authors </a:t>
            </a:r>
            <a:r>
              <a:rPr lang="en-US" i="1" dirty="0">
                <a:solidFill>
                  <a:srgbClr val="000000"/>
                </a:solidFill>
              </a:rPr>
              <a:t>shall enjoy, in respect of works for which they are protected under this Convention, </a:t>
            </a:r>
            <a:r>
              <a:rPr lang="en-US" b="1" i="1" dirty="0" smtClean="0">
                <a:solidFill>
                  <a:srgbClr val="000000"/>
                </a:solidFill>
              </a:rPr>
              <a:t>in countries </a:t>
            </a:r>
            <a:r>
              <a:rPr lang="en-US" b="1" i="1" dirty="0">
                <a:solidFill>
                  <a:srgbClr val="000000"/>
                </a:solidFill>
              </a:rPr>
              <a:t>of the Union other than the country of origin</a:t>
            </a:r>
            <a:r>
              <a:rPr lang="en-US" i="1" dirty="0">
                <a:solidFill>
                  <a:srgbClr val="000000"/>
                </a:solidFill>
              </a:rPr>
              <a:t>, the rights which their respective laws do now or </a:t>
            </a:r>
            <a:r>
              <a:rPr lang="en-US" i="1" dirty="0" smtClean="0">
                <a:solidFill>
                  <a:srgbClr val="000000"/>
                </a:solidFill>
              </a:rPr>
              <a:t>may hereafter </a:t>
            </a:r>
            <a:r>
              <a:rPr lang="en-US" i="1" dirty="0">
                <a:solidFill>
                  <a:srgbClr val="000000"/>
                </a:solidFill>
              </a:rPr>
              <a:t>grant </a:t>
            </a:r>
            <a:r>
              <a:rPr lang="en-US" b="1" i="1" dirty="0">
                <a:solidFill>
                  <a:srgbClr val="000000"/>
                </a:solidFill>
              </a:rPr>
              <a:t>to their nationals</a:t>
            </a:r>
            <a:r>
              <a:rPr lang="en-US" i="1" dirty="0">
                <a:solidFill>
                  <a:srgbClr val="000000"/>
                </a:solidFill>
              </a:rPr>
              <a:t>, as well as the rights specially granted by this Convention</a:t>
            </a:r>
            <a:r>
              <a:rPr lang="en-US" i="1" dirty="0" smtClean="0">
                <a:solidFill>
                  <a:srgbClr val="000000"/>
                </a:solidFill>
              </a:rPr>
              <a:t>.”</a:t>
            </a:r>
          </a:p>
        </p:txBody>
      </p:sp>
    </p:spTree>
    <p:extLst>
      <p:ext uri="{BB962C8B-B14F-4D97-AF65-F5344CB8AC3E}">
        <p14:creationId xmlns:p14="http://schemas.microsoft.com/office/powerpoint/2010/main" val="64832990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LRRC PPT Template 2016">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CC0000"/>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wis Roca">
      <a:dk1>
        <a:srgbClr val="323232"/>
      </a:dk1>
      <a:lt1>
        <a:srgbClr val="FFFFFF"/>
      </a:lt1>
      <a:dk2>
        <a:srgbClr val="AF272F"/>
      </a:dk2>
      <a:lt2>
        <a:srgbClr val="F0F0F0"/>
      </a:lt2>
      <a:accent1>
        <a:srgbClr val="323232"/>
      </a:accent1>
      <a:accent2>
        <a:srgbClr val="949300"/>
      </a:accent2>
      <a:accent3>
        <a:srgbClr val="00897B"/>
      </a:accent3>
      <a:accent4>
        <a:srgbClr val="0057B8"/>
      </a:accent4>
      <a:accent5>
        <a:srgbClr val="68478D"/>
      </a:accent5>
      <a:accent6>
        <a:srgbClr val="AF272F"/>
      </a:accent6>
      <a:hlink>
        <a:srgbClr val="0057B8"/>
      </a:hlink>
      <a:folHlink>
        <a:srgbClr val="ABABAB"/>
      </a:folHlink>
    </a:clrScheme>
    <a:fontScheme name="Lewis Ro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itlesOfParts>
    <vt:vector size="60" baseType="lpstr">
      <vt:lpstr>LRRC PPT Template 2016</vt:lpstr>
      <vt:lpstr>Real-Life Examples of Common Copyright Missteps</vt:lpstr>
      <vt:lpstr>Today’s Themes </vt:lpstr>
      <vt:lpstr>Topics Considered</vt:lpstr>
      <vt:lpstr>        Misunderstanding the Face-to-Face Teaching Exemption</vt:lpstr>
      <vt:lpstr>The Face-to-Face Teaching Exemption</vt:lpstr>
      <vt:lpstr>The Face-to-Face Teaching Exemption</vt:lpstr>
      <vt:lpstr>Face-to-Face Teaching Exemption</vt:lpstr>
      <vt:lpstr>         Assuming foreign works are not protected in the U.S.</vt:lpstr>
      <vt:lpstr>Using Foreign Works</vt:lpstr>
      <vt:lpstr>Using Foreign Works</vt:lpstr>
      <vt:lpstr>Using Foreign Works</vt:lpstr>
      <vt:lpstr>         Assuming a work is in the “public domain” because the Internet says so or because the work lacks a  © notice</vt:lpstr>
      <vt:lpstr>Assuming Public Domain Status</vt:lpstr>
      <vt:lpstr>Assuming Public Domain Status</vt:lpstr>
      <vt:lpstr>Assuming Public Domain Status</vt:lpstr>
      <vt:lpstr>Assuming Public Domain Status</vt:lpstr>
      <vt:lpstr>Assuming Public Domain Status</vt:lpstr>
      <vt:lpstr>Assuming Public Domain Status</vt:lpstr>
      <vt:lpstr>Assuming Public Domain Status</vt:lpstr>
      <vt:lpstr>         Assuming that purchasing a license is the end of the story</vt:lpstr>
      <vt:lpstr>The “License-and-Forget-It” Problem</vt:lpstr>
      <vt:lpstr>The “License-and-Forget-It” Problem</vt:lpstr>
      <vt:lpstr>The “License-and-Forget-It” Problem</vt:lpstr>
      <vt:lpstr>The “License-and-Forget-It” Problem</vt:lpstr>
      <vt:lpstr>         Assuming that educational use is the same as fair use</vt:lpstr>
      <vt:lpstr>Fair Use Refresher</vt:lpstr>
      <vt:lpstr>Educational Use ≠ Fair Use</vt:lpstr>
      <vt:lpstr>Educational Use ≠ Fair Use</vt:lpstr>
      <vt:lpstr>       BREAK TIME!</vt:lpstr>
      <vt:lpstr>         Assuming an institution owns copyrights in works made by employees </vt:lpstr>
      <vt:lpstr>Assuming Ownership</vt:lpstr>
      <vt:lpstr>Assuming Ownership</vt:lpstr>
      <vt:lpstr>Assuming Ownership</vt:lpstr>
      <vt:lpstr>Assuming Ownership</vt:lpstr>
      <vt:lpstr>Assuming Ownership</vt:lpstr>
      <vt:lpstr>Assuming Ownership</vt:lpstr>
      <vt:lpstr>Assuming Ownership</vt:lpstr>
      <vt:lpstr>Social Media Misuse</vt:lpstr>
      <vt:lpstr>        Assuming that only the content host need consider fair use when submitting a DMCA take-down request</vt:lpstr>
      <vt:lpstr>Forgetting Fair Use – DMCA</vt:lpstr>
      <vt:lpstr>Forgetting Fair Use – DMCA</vt:lpstr>
      <vt:lpstr>Forgetting Fair Use – DMCA</vt:lpstr>
      <vt:lpstr>Forgetting Fair Use – DMCA</vt:lpstr>
      <vt:lpstr>Forgetting Fair Use – DMCA</vt:lpstr>
      <vt:lpstr>        Misunderstanding the Non-Profit Exemption</vt:lpstr>
      <vt:lpstr>The Non-Profit Exemption</vt:lpstr>
      <vt:lpstr>The Non-Profit Exemption</vt:lpstr>
      <vt:lpstr>The Non-Profit Exemption</vt:lpstr>
      <vt:lpstr>The Non-Profit Exemption</vt:lpstr>
      <vt:lpstr>The Non-Profit Exemption</vt:lpstr>
      <vt:lpstr>         Assuming fair use when sharing via social media</vt:lpstr>
      <vt:lpstr>Social Media Misuse</vt:lpstr>
      <vt:lpstr>Social Media Misuse</vt:lpstr>
      <vt:lpstr>Social Media Misuse</vt:lpstr>
      <vt:lpstr>        Assuming that internal-only use within an institution is noninfringing</vt:lpstr>
      <vt:lpstr>Relying on Internal-Only Use</vt:lpstr>
      <vt:lpstr>Relying on Internal-Only Use</vt:lpstr>
      <vt:lpstr>Relying on Internal-Only Use</vt:lpstr>
      <vt:lpstr>Questions?</vt:lpstr>
    </vt:vector>
  </TitlesOfPart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