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9" r:id="rId5"/>
    <p:sldId id="260" r:id="rId6"/>
    <p:sldId id="270" r:id="rId7"/>
    <p:sldId id="267" r:id="rId8"/>
    <p:sldId id="273" r:id="rId9"/>
    <p:sldId id="262" r:id="rId10"/>
    <p:sldId id="274" r:id="rId11"/>
    <p:sldId id="276" r:id="rId12"/>
    <p:sldId id="261" r:id="rId13"/>
    <p:sldId id="263" r:id="rId14"/>
    <p:sldId id="277" r:id="rId15"/>
    <p:sldId id="272" r:id="rId16"/>
    <p:sldId id="27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C51DB-59DC-40DD-8324-27C7043603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19C64-EDC0-49C2-A0A7-BA641C3C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 to 2001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9C64-EDC0-49C2-A0A7-BA641C3CD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4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6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D331-6745-423E-9899-A1D94C4CD7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D26B-0CE9-4E52-AD8F-280CE57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7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97"/>
            <a:ext cx="9144792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7406"/>
            <a:ext cx="7772400" cy="2069351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More than a </a:t>
            </a:r>
            <a:r>
              <a:rPr lang="en-US" sz="7200" b="1" dirty="0" smtClean="0">
                <a:solidFill>
                  <a:schemeClr val="bg1"/>
                </a:solidFill>
              </a:rPr>
              <a:t/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smtClean="0">
                <a:solidFill>
                  <a:schemeClr val="bg1"/>
                </a:solidFill>
              </a:rPr>
              <a:t>House </a:t>
            </a:r>
            <a:r>
              <a:rPr lang="en-US" sz="7200" b="1" dirty="0">
                <a:solidFill>
                  <a:schemeClr val="bg1"/>
                </a:solidFill>
              </a:rPr>
              <a:t>of </a:t>
            </a:r>
            <a:r>
              <a:rPr lang="en-US" sz="7200" b="1" dirty="0" smtClean="0">
                <a:solidFill>
                  <a:schemeClr val="bg1"/>
                </a:solidFill>
              </a:rPr>
              <a:t>Cards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1" y="3780430"/>
            <a:ext cx="8281183" cy="159267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Developing a Firm Foundation for Streaming Media and Consumer-Licensed Content in the Library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887" y="5654037"/>
            <a:ext cx="260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William Cross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NCSU Libraries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@</a:t>
            </a:r>
            <a:r>
              <a:rPr lang="en-US" b="1" dirty="0" err="1" smtClean="0">
                <a:solidFill>
                  <a:schemeClr val="bg1"/>
                </a:solidFill>
              </a:rPr>
              <a:t>tceles_B_hsup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6526" y="5654037"/>
            <a:ext cx="3122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June 7, 2016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Kraemer Copyright Conference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Colorado Springs, CO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Infrastructure of Exceptions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997" y="5021706"/>
            <a:ext cx="2407848" cy="9204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Preservation </a:t>
            </a:r>
          </a:p>
          <a:p>
            <a:pPr marL="0" indent="0" algn="ctr">
              <a:buNone/>
            </a:pPr>
            <a:r>
              <a:rPr lang="en-US" b="1" dirty="0" smtClean="0"/>
              <a:t>&amp; Access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990" y="5256058"/>
            <a:ext cx="1850007" cy="451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Circulation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0179" y="5030182"/>
            <a:ext cx="2407848" cy="91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Use in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Instruction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3073" y="4961471"/>
            <a:ext cx="2407848" cy="104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Personal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Use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90" y="2471510"/>
            <a:ext cx="1893456" cy="189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80" y="2480733"/>
            <a:ext cx="1993303" cy="199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177" y="2480734"/>
            <a:ext cx="1999185" cy="1884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53" y="2480733"/>
            <a:ext cx="1993303" cy="1993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989" y="6115565"/>
            <a:ext cx="185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“Personal Use”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89055" y="6002389"/>
            <a:ext cx="266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“Teaching, Scholarship, Research, Transformation”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40280" y="6115565"/>
            <a:ext cx="185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“Lawfully Made”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7637" y="6140888"/>
            <a:ext cx="26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“Commercial Advantage”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55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20" y="0"/>
            <a:ext cx="91805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1201: </a:t>
            </a:r>
            <a:r>
              <a:rPr lang="en-US" dirty="0" smtClean="0">
                <a:solidFill>
                  <a:schemeClr val="bg1"/>
                </a:solidFill>
              </a:rPr>
              <a:t>Adjacent Exceptions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764723" cy="4351338"/>
          </a:xfrm>
        </p:spPr>
        <p:txBody>
          <a:bodyPr/>
          <a:lstStyle/>
          <a:p>
            <a:endParaRPr lang="en-US" dirty="0"/>
          </a:p>
          <a:p>
            <a:r>
              <a:rPr lang="en-US" sz="3200" b="1" dirty="0" smtClean="0">
                <a:solidFill>
                  <a:schemeClr val="bg1"/>
                </a:solidFill>
              </a:rPr>
              <a:t>Preserving abandoned video games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Ripping </a:t>
            </a:r>
            <a:r>
              <a:rPr lang="en-US" sz="3200" b="1" dirty="0" err="1" smtClean="0">
                <a:solidFill>
                  <a:schemeClr val="bg1"/>
                </a:solidFill>
              </a:rPr>
              <a:t>Blu</a:t>
            </a:r>
            <a:r>
              <a:rPr lang="en-US" sz="3200" b="1" dirty="0" smtClean="0">
                <a:solidFill>
                  <a:schemeClr val="bg1"/>
                </a:solidFill>
              </a:rPr>
              <a:t> Ray/DVD for remixes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Jailbreaking phones, tablets, etc.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9144000" cy="658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6719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“Help Us, Maria </a:t>
            </a:r>
            <a:r>
              <a:rPr lang="en-US" sz="5400" b="1" dirty="0" err="1" smtClean="0">
                <a:solidFill>
                  <a:schemeClr val="bg1"/>
                </a:solidFill>
              </a:rPr>
              <a:t>Pallante</a:t>
            </a:r>
            <a:r>
              <a:rPr lang="en-US" sz="5400" b="1" dirty="0" smtClean="0">
                <a:solidFill>
                  <a:schemeClr val="bg1"/>
                </a:solidFill>
              </a:rPr>
              <a:t>, You’re Our Only Hope!”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Vicious Circle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635" y="1885983"/>
            <a:ext cx="5815154" cy="4109375"/>
          </a:xfrm>
        </p:spPr>
      </p:pic>
    </p:spTree>
    <p:extLst>
      <p:ext uri="{BB962C8B-B14F-4D97-AF65-F5344CB8AC3E}">
        <p14:creationId xmlns:p14="http://schemas.microsoft.com/office/powerpoint/2010/main" val="41509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"/>
            <a:ext cx="9144000" cy="6089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5622878"/>
            <a:ext cx="8651827" cy="1235122"/>
          </a:xfrm>
        </p:spPr>
        <p:txBody>
          <a:bodyPr/>
          <a:lstStyle/>
          <a:p>
            <a:pPr algn="ctr"/>
            <a:r>
              <a:rPr lang="en-US" b="1" dirty="0" smtClean="0"/>
              <a:t>New Law:</a:t>
            </a:r>
            <a:r>
              <a:rPr lang="en-US" dirty="0" smtClean="0"/>
              <a:t> </a:t>
            </a:r>
            <a:r>
              <a:rPr lang="en-US" i="1" dirty="0" err="1" smtClean="0"/>
              <a:t>ReDigi</a:t>
            </a:r>
            <a:r>
              <a:rPr lang="en-US" dirty="0" smtClean="0"/>
              <a:t> and </a:t>
            </a:r>
            <a:r>
              <a:rPr lang="en-US" i="1" dirty="0" err="1" smtClean="0"/>
              <a:t>Kirtsaeng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44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Practices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10" y="1474719"/>
            <a:ext cx="5615795" cy="4262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466" y="1474719"/>
            <a:ext cx="2691890" cy="42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464" y="1584357"/>
            <a:ext cx="5857592" cy="30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764" y="1325335"/>
            <a:ext cx="68648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William Cross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NCSU Libraries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@</a:t>
            </a:r>
            <a:r>
              <a:rPr lang="en-US" sz="4000" b="1" dirty="0" err="1" smtClean="0">
                <a:solidFill>
                  <a:schemeClr val="bg1"/>
                </a:solidFill>
              </a:rPr>
              <a:t>tceles_B_hsup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Infrastructure of Exceptions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997" y="5021706"/>
            <a:ext cx="2407848" cy="9204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Preservation </a:t>
            </a:r>
          </a:p>
          <a:p>
            <a:pPr marL="0" indent="0" algn="ctr">
              <a:buNone/>
            </a:pPr>
            <a:r>
              <a:rPr lang="en-US" b="1" dirty="0" smtClean="0"/>
              <a:t>&amp; Access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990" y="5256058"/>
            <a:ext cx="1850007" cy="451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Circulation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0179" y="5030182"/>
            <a:ext cx="2407848" cy="91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Use in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Instruction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3073" y="4961471"/>
            <a:ext cx="2407848" cy="104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Personal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Use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90" y="2471510"/>
            <a:ext cx="1893456" cy="189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80" y="2480733"/>
            <a:ext cx="1993303" cy="199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177" y="2480734"/>
            <a:ext cx="1999185" cy="1884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53" y="2480733"/>
            <a:ext cx="1993303" cy="19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4264">
            <a:off x="2882608" y="1388771"/>
            <a:ext cx="3446974" cy="47442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Known: </a:t>
            </a:r>
            <a:r>
              <a:rPr lang="en-US" dirty="0" smtClean="0"/>
              <a:t>Problems with Licensing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Infrastructure of Exceptions: </a:t>
            </a:r>
            <a:br>
              <a:rPr lang="en-US" b="1" dirty="0" smtClean="0"/>
            </a:br>
            <a:r>
              <a:rPr lang="en-US" dirty="0" smtClean="0"/>
              <a:t>Licensed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997" y="5021706"/>
            <a:ext cx="2407848" cy="9204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Preservation </a:t>
            </a:r>
          </a:p>
          <a:p>
            <a:pPr marL="0" indent="0" algn="ctr">
              <a:buNone/>
            </a:pPr>
            <a:r>
              <a:rPr lang="en-US" b="1" dirty="0" smtClean="0"/>
              <a:t>&amp; Access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990" y="5256058"/>
            <a:ext cx="1850007" cy="451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Circulation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0179" y="5030182"/>
            <a:ext cx="2407848" cy="91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Use in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Instruction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3073" y="4961471"/>
            <a:ext cx="2407848" cy="104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Personal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Use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90" y="2471510"/>
            <a:ext cx="1893456" cy="189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80" y="2480733"/>
            <a:ext cx="1993303" cy="1993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177" y="2480734"/>
            <a:ext cx="1999185" cy="1884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53" y="2480733"/>
            <a:ext cx="1993303" cy="1993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8758" y="2527287"/>
            <a:ext cx="1923598" cy="1923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548" y="2578944"/>
            <a:ext cx="1610765" cy="1678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01" y="2725845"/>
            <a:ext cx="2282233" cy="1605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546" y="2688631"/>
            <a:ext cx="2073816" cy="14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(</a:t>
            </a:r>
            <a:r>
              <a:rPr lang="en-US" b="1" dirty="0" err="1" smtClean="0"/>
              <a:t>ish</a:t>
            </a:r>
            <a:r>
              <a:rPr lang="en-US" b="1" dirty="0" smtClean="0"/>
              <a:t>): </a:t>
            </a:r>
            <a:r>
              <a:rPr lang="en-US" dirty="0" smtClean="0"/>
              <a:t>Consumer-Licensing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13813"/>
            <a:ext cx="3302852" cy="18578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27" y="3952722"/>
            <a:ext cx="4216273" cy="2811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837" y="2332757"/>
            <a:ext cx="3198826" cy="1619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659" y="4594790"/>
            <a:ext cx="3467819" cy="11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56" y="1459190"/>
            <a:ext cx="4259705" cy="458991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656" y="1459190"/>
            <a:ext cx="4274207" cy="4589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656" y="536330"/>
            <a:ext cx="8685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Coming </a:t>
            </a:r>
            <a:r>
              <a:rPr lang="en-US" sz="4400" b="1" strike="sngStrike" dirty="0" smtClean="0">
                <a:latin typeface="+mj-lt"/>
              </a:rPr>
              <a:t>Soon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Collecting Without . . .</a:t>
            </a:r>
            <a:endParaRPr lang="en-US" sz="4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74900"/>
            <a:ext cx="164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Now: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976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478"/>
            <a:ext cx="7886700" cy="1297107"/>
          </a:xfrm>
        </p:spPr>
        <p:txBody>
          <a:bodyPr/>
          <a:lstStyle/>
          <a:p>
            <a:r>
              <a:rPr lang="en-US" b="1" dirty="0" smtClean="0"/>
              <a:t>Next: </a:t>
            </a:r>
            <a:r>
              <a:rPr lang="en-US" dirty="0" smtClean="0"/>
              <a:t>A Collection Without . .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464" y="1433584"/>
            <a:ext cx="3150734" cy="2838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8046"/>
          <a:stretch/>
        </p:blipFill>
        <p:spPr>
          <a:xfrm>
            <a:off x="628650" y="1433584"/>
            <a:ext cx="4114801" cy="239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006342"/>
            <a:ext cx="3521319" cy="251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55" y="4443454"/>
            <a:ext cx="3694428" cy="20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97562" cy="665328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0" y="423081"/>
            <a:ext cx="5663821" cy="238835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72" y="709318"/>
            <a:ext cx="5643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“We </a:t>
            </a:r>
            <a:r>
              <a:rPr lang="en-US" sz="2800" i="1" dirty="0">
                <a:solidFill>
                  <a:schemeClr val="bg1"/>
                </a:solidFill>
              </a:rPr>
              <a:t>just don’t want to be pursuing libraries. We appreciate libraries and we value them, but we expect that they follow the terms of agreement</a:t>
            </a:r>
            <a:r>
              <a:rPr lang="en-US" sz="2800" i="1" dirty="0" smtClean="0">
                <a:solidFill>
                  <a:schemeClr val="bg1"/>
                </a:solidFill>
              </a:rPr>
              <a:t>.”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Problems: </a:t>
            </a:r>
            <a:br>
              <a:rPr lang="en-US" b="1" dirty="0" smtClean="0"/>
            </a:br>
            <a:r>
              <a:rPr lang="en-US" dirty="0" smtClean="0"/>
              <a:t>No Arms-Length Negotiation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Licensing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Contracts preempt statutory exceptions</a:t>
            </a:r>
          </a:p>
          <a:p>
            <a:endParaRPr lang="en-US" dirty="0" smtClean="0"/>
          </a:p>
          <a:p>
            <a:r>
              <a:rPr lang="en-US" dirty="0" smtClean="0"/>
              <a:t>No physical artifact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Consumer-Licensed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49" y="2778030"/>
            <a:ext cx="433743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 that +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Unacceptable Boilerplate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Unanticipated Uses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Digital Rights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</Words>
  <Application>Microsoft Office PowerPoint</Application>
  <PresentationFormat>On-screen Show (4:3)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More than a  House of Cards</vt:lpstr>
      <vt:lpstr>Infrastructure of Exceptions</vt:lpstr>
      <vt:lpstr>Known: Problems with Licensing</vt:lpstr>
      <vt:lpstr>Infrastructure of Exceptions:  Licensed Collections</vt:lpstr>
      <vt:lpstr>New (ish): Consumer-Licensing</vt:lpstr>
      <vt:lpstr>PowerPoint Presentation</vt:lpstr>
      <vt:lpstr>Next: A Collection Without . . .</vt:lpstr>
      <vt:lpstr>PowerPoint Presentation</vt:lpstr>
      <vt:lpstr>New Problems:  No Arms-Length Negotiation</vt:lpstr>
      <vt:lpstr>Infrastructure of Exceptions</vt:lpstr>
      <vt:lpstr>1201: Adjacent Exceptions</vt:lpstr>
      <vt:lpstr>“Help Us, Maria Pallante, You’re Our Only Hope!”</vt:lpstr>
      <vt:lpstr>A Vicious Circle</vt:lpstr>
      <vt:lpstr>New Law: ReDigi and Kirtsaeng</vt:lpstr>
      <vt:lpstr>Best Practices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2018-04-30T21:01:05Z</dcterms:created>
  <dcterms:modified xsi:type="dcterms:W3CDTF">2018-04-30T21:02:06Z</dcterms:modified>
</cp:coreProperties>
</file>