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0" r:id="rId3"/>
    <p:sldId id="262" r:id="rId4"/>
    <p:sldId id="257" r:id="rId5"/>
    <p:sldId id="258" r:id="rId6"/>
    <p:sldId id="263" r:id="rId7"/>
    <p:sldId id="264" r:id="rId8"/>
    <p:sldId id="259" r:id="rId9"/>
    <p:sldId id="260" r:id="rId10"/>
    <p:sldId id="266" r:id="rId11"/>
    <p:sldId id="267" r:id="rId12"/>
    <p:sldId id="268" r:id="rId13"/>
    <p:sldId id="26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0"/>
    <p:restoredTop sz="66575" autoAdjust="0"/>
  </p:normalViewPr>
  <p:slideViewPr>
    <p:cSldViewPr snapToGrid="0" snapToObjects="1">
      <p:cViewPr varScale="1">
        <p:scale>
          <a:sx n="81" d="100"/>
          <a:sy n="81" d="100"/>
        </p:scale>
        <p:origin x="704" y="192"/>
      </p:cViewPr>
      <p:guideLst/>
    </p:cSldViewPr>
  </p:slideViewPr>
  <p:notesTextViewPr>
    <p:cViewPr>
      <p:scale>
        <a:sx n="1" d="1"/>
        <a:sy n="1" d="1"/>
      </p:scale>
      <p:origin x="0" y="0"/>
    </p:cViewPr>
  </p:notesTextViewPr>
  <p:notesViewPr>
    <p:cSldViewPr snapToGrid="0" snapToObjects="1">
      <p:cViewPr>
        <p:scale>
          <a:sx n="200" d="100"/>
          <a:sy n="200" d="100"/>
        </p:scale>
        <p:origin x="88" y="-12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6F928-8469-4D32-B9F4-CB98E7A0E6FD}" type="datetimeFigureOut">
              <a:rPr lang="en-US" smtClean="0"/>
              <a:t>6/6/16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CCE1F-AACA-48C9-AE42-EE4F86B9455A}" type="slidenum">
              <a:rPr lang="en-US" smtClean="0"/>
              <a:t>‹#›</a:t>
            </a:fld>
            <a:endParaRPr lang="en-US"/>
          </a:p>
        </p:txBody>
      </p:sp>
    </p:spTree>
    <p:extLst>
      <p:ext uri="{BB962C8B-B14F-4D97-AF65-F5344CB8AC3E}">
        <p14:creationId xmlns:p14="http://schemas.microsoft.com/office/powerpoint/2010/main" val="96205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Co-author Heidi Zuniga, and I will be presenting together.  After the first half, Heidi will take over.</a:t>
            </a:r>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1</a:t>
            </a:fld>
            <a:endParaRPr lang="en-US"/>
          </a:p>
        </p:txBody>
      </p:sp>
    </p:spTree>
    <p:extLst>
      <p:ext uri="{BB962C8B-B14F-4D97-AF65-F5344CB8AC3E}">
        <p14:creationId xmlns:p14="http://schemas.microsoft.com/office/powerpoint/2010/main" val="87662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Overwhelmingly SOM.  Why?  Might be there’s a more significant culture</a:t>
            </a:r>
            <a:r>
              <a:rPr lang="en-US" baseline="0" dirty="0" smtClean="0"/>
              <a:t> of research in medicine compared to other disciplines.</a:t>
            </a:r>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10</a:t>
            </a:fld>
            <a:endParaRPr lang="en-US"/>
          </a:p>
        </p:txBody>
      </p:sp>
    </p:spTree>
    <p:extLst>
      <p:ext uri="{BB962C8B-B14F-4D97-AF65-F5344CB8AC3E}">
        <p14:creationId xmlns:p14="http://schemas.microsoft.com/office/powerpoint/2010/main" val="202169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funded</a:t>
            </a:r>
            <a:r>
              <a:rPr lang="en-US" baseline="0" dirty="0" smtClean="0"/>
              <a:t> a fair </a:t>
            </a:r>
            <a:r>
              <a:rPr lang="en-US" dirty="0" smtClean="0"/>
              <a:t>number of faculty and residents even though</a:t>
            </a:r>
            <a:r>
              <a:rPr lang="en-US" baseline="0" dirty="0" smtClean="0"/>
              <a:t> preference was given to students.  </a:t>
            </a:r>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11</a:t>
            </a:fld>
            <a:endParaRPr lang="en-US"/>
          </a:p>
        </p:txBody>
      </p:sp>
    </p:spTree>
    <p:extLst>
      <p:ext uri="{BB962C8B-B14F-4D97-AF65-F5344CB8AC3E}">
        <p14:creationId xmlns:p14="http://schemas.microsoft.com/office/powerpoint/2010/main" val="99813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12</a:t>
            </a:fld>
            <a:endParaRPr lang="en-US"/>
          </a:p>
        </p:txBody>
      </p:sp>
    </p:spTree>
    <p:extLst>
      <p:ext uri="{BB962C8B-B14F-4D97-AF65-F5344CB8AC3E}">
        <p14:creationId xmlns:p14="http://schemas.microsoft.com/office/powerpoint/2010/main" val="90028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and the slide itself are very rough.</a:t>
            </a:r>
            <a:r>
              <a:rPr lang="en-US" baseline="0" dirty="0" smtClean="0"/>
              <a:t>  Just trying to jot things down</a:t>
            </a:r>
            <a:r>
              <a:rPr lang="is-IS" baseline="0" dirty="0" smtClean="0"/>
              <a:t>…</a:t>
            </a:r>
            <a:endParaRPr lang="en-US" dirty="0" smtClean="0"/>
          </a:p>
          <a:p>
            <a:endParaRPr lang="en-US" dirty="0" smtClean="0"/>
          </a:p>
          <a:p>
            <a:r>
              <a:rPr lang="en-US" dirty="0" smtClean="0"/>
              <a:t>Payments:</a:t>
            </a:r>
          </a:p>
          <a:p>
            <a:r>
              <a:rPr lang="en-US" dirty="0" smtClean="0"/>
              <a:t>	Include an accounting staff member on your team - tell a story with this</a:t>
            </a:r>
          </a:p>
          <a:p>
            <a:r>
              <a:rPr lang="en-US" dirty="0" smtClean="0"/>
              <a:t>	Make timely payments – publishers</a:t>
            </a:r>
            <a:r>
              <a:rPr lang="en-US" baseline="0" dirty="0" smtClean="0"/>
              <a:t> won’t publish article until they are paid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Paying an international publisher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Partial payments vs paying full amount</a:t>
            </a:r>
          </a:p>
          <a:p>
            <a:r>
              <a:rPr lang="en-US" dirty="0" smtClean="0"/>
              <a:t> </a:t>
            </a:r>
          </a:p>
          <a:p>
            <a:r>
              <a:rPr lang="en-US" dirty="0" smtClean="0"/>
              <a:t>Giving preference</a:t>
            </a:r>
            <a:r>
              <a:rPr lang="en-US" baseline="0" dirty="0" smtClean="0"/>
              <a:t> to new scholars: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First/contributing author: senior authors ”using” students for funding?</a:t>
            </a:r>
          </a:p>
          <a:p>
            <a:endParaRPr lang="en-US" dirty="0" smtClean="0"/>
          </a:p>
          <a:p>
            <a:r>
              <a:rPr lang="en-US" dirty="0" smtClean="0"/>
              <a:t>Commercial publishers??</a:t>
            </a:r>
          </a:p>
          <a:p>
            <a:endParaRPr lang="en-US" dirty="0" smtClean="0"/>
          </a:p>
          <a:p>
            <a:r>
              <a:rPr lang="en-US" dirty="0" smtClean="0"/>
              <a:t>Source of funds: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Misperception: “Why aren’t the students or faculty getting money through their grants?” Vice</a:t>
            </a:r>
            <a:r>
              <a:rPr lang="en-US" baseline="0" dirty="0" smtClean="0"/>
              <a:t> Chancellor of Research was not interested (not informed about OA)</a:t>
            </a:r>
            <a:endParaRPr lang="en-US" dirty="0" smtClean="0"/>
          </a:p>
          <a:p>
            <a:endParaRPr lang="en-US" dirty="0" smtClean="0"/>
          </a:p>
          <a:p>
            <a:r>
              <a:rPr lang="en-US" dirty="0" smtClean="0"/>
              <a:t>Others:</a:t>
            </a:r>
          </a:p>
          <a:p>
            <a:r>
              <a:rPr lang="en-US" dirty="0" smtClean="0"/>
              <a:t>	Make the rules clear in writing (link to </a:t>
            </a:r>
            <a:r>
              <a:rPr lang="en-US" dirty="0" err="1" smtClean="0"/>
              <a:t>libguide</a:t>
            </a:r>
            <a:r>
              <a:rPr lang="en-US" dirty="0" smtClean="0"/>
              <a:t> http://</a:t>
            </a:r>
            <a:r>
              <a:rPr lang="en-US" dirty="0" err="1" smtClean="0"/>
              <a:t>hslibraryguides.ucdenver.edu</a:t>
            </a:r>
            <a:r>
              <a:rPr lang="en-US" dirty="0" smtClean="0"/>
              <a:t>/</a:t>
            </a:r>
            <a:r>
              <a:rPr lang="en-US" dirty="0" err="1" smtClean="0"/>
              <a:t>openaccess</a:t>
            </a:r>
            <a:r>
              <a:rPr lang="en-US" dirty="0" smtClean="0"/>
              <a:t>/fund)</a:t>
            </a:r>
          </a:p>
          <a:p>
            <a:r>
              <a:rPr lang="en-US" dirty="0" smtClean="0"/>
              <a:t>	Long timeline – 6 months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13</a:t>
            </a:fld>
            <a:endParaRPr lang="en-US"/>
          </a:p>
        </p:txBody>
      </p:sp>
    </p:spTree>
    <p:extLst>
      <p:ext uri="{BB962C8B-B14F-4D97-AF65-F5344CB8AC3E}">
        <p14:creationId xmlns:p14="http://schemas.microsoft.com/office/powerpoint/2010/main" val="227069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14</a:t>
            </a:fld>
            <a:endParaRPr lang="en-US"/>
          </a:p>
        </p:txBody>
      </p:sp>
    </p:spTree>
    <p:extLst>
      <p:ext uri="{BB962C8B-B14F-4D97-AF65-F5344CB8AC3E}">
        <p14:creationId xmlns:p14="http://schemas.microsoft.com/office/powerpoint/2010/main" val="92761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imagine many of our audience members are familiar with the open access </a:t>
            </a:r>
            <a:r>
              <a:rPr lang="en-US" dirty="0" err="1" smtClean="0"/>
              <a:t>movment</a:t>
            </a:r>
            <a:r>
              <a:rPr lang="en-US" dirty="0" smtClean="0"/>
              <a:t> and specifically OA funds, but just a quick review or quick introduction to what this is all about</a:t>
            </a:r>
            <a:r>
              <a:rPr lang="is-IS" dirty="0" smtClean="0"/>
              <a:t>…</a:t>
            </a:r>
          </a:p>
          <a:p>
            <a:endParaRPr lang="en-US" dirty="0" smtClean="0"/>
          </a:p>
          <a:p>
            <a:r>
              <a:rPr lang="en-US" dirty="0" smtClean="0"/>
              <a:t>Peter </a:t>
            </a:r>
            <a:r>
              <a:rPr lang="en-US" dirty="0" err="1" smtClean="0"/>
              <a:t>Suber</a:t>
            </a:r>
            <a:r>
              <a:rPr lang="en-US" dirty="0" smtClean="0"/>
              <a:t> (Harvard Office of Scholarly</a:t>
            </a:r>
            <a:r>
              <a:rPr lang="en-US" baseline="0" dirty="0" smtClean="0"/>
              <a:t> Communication)</a:t>
            </a:r>
            <a:r>
              <a:rPr lang="en-US" dirty="0" smtClean="0"/>
              <a:t>- “Open-access </a:t>
            </a:r>
            <a:r>
              <a:rPr lang="en-US" dirty="0"/>
              <a:t>(OA) literature is digital, online, free of charge, and free of most copyright and licensing restrictions</a:t>
            </a:r>
            <a:r>
              <a:rPr lang="en-US" dirty="0" smtClean="0"/>
              <a:t>.”</a:t>
            </a:r>
            <a:endParaRPr lang="en-US" dirty="0" smtClean="0"/>
          </a:p>
          <a:p>
            <a:endParaRPr lang="en-US" baseline="0" dirty="0" smtClean="0"/>
          </a:p>
          <a:p>
            <a:r>
              <a:rPr lang="en-US" baseline="0" dirty="0" smtClean="0"/>
              <a:t>The best known business model for subsidizing OA is the “author-pays” model, where authors pay a fee to publish rather than readers or subscribers paying a fee to access the articles.  Gold Open </a:t>
            </a:r>
            <a:r>
              <a:rPr lang="en-US" baseline="0" dirty="0" err="1" smtClean="0"/>
              <a:t>Acces</a:t>
            </a:r>
            <a:r>
              <a:rPr lang="en-US" dirty="0" smtClean="0"/>
              <a:t> model.</a:t>
            </a:r>
          </a:p>
          <a:p>
            <a:endParaRPr lang="en-US" baseline="0" dirty="0" smtClean="0"/>
          </a:p>
          <a:p>
            <a:r>
              <a:rPr lang="en-US" baseline="0" dirty="0" smtClean="0"/>
              <a:t>The APC can be a</a:t>
            </a:r>
            <a:r>
              <a:rPr lang="en-US" dirty="0" smtClean="0"/>
              <a:t> few hundred dollars to as much as $4000.</a:t>
            </a:r>
            <a:endParaRPr lang="en-US" baseline="0" dirty="0" smtClean="0"/>
          </a:p>
          <a:p>
            <a:endParaRPr lang="en-US" baseline="0" dirty="0" smtClean="0"/>
          </a:p>
          <a:p>
            <a:r>
              <a:rPr lang="en-US" baseline="0" dirty="0" smtClean="0"/>
              <a:t>An OA fund, often administered by libraries, helps pay for the author fee or the article processing charge. </a:t>
            </a:r>
          </a:p>
          <a:p>
            <a:endParaRPr lang="en-US" dirty="0"/>
          </a:p>
          <a:p>
            <a:r>
              <a:rPr lang="en-US" dirty="0" smtClean="0"/>
              <a:t>Finally, one of the drivers for the OA movement has been the interest in retaining copyright to the article to be published instead of automatically transferring ownership to the publishers.</a:t>
            </a:r>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2</a:t>
            </a:fld>
            <a:endParaRPr lang="en-US"/>
          </a:p>
        </p:txBody>
      </p:sp>
    </p:spTree>
    <p:extLst>
      <p:ext uri="{BB962C8B-B14F-4D97-AF65-F5344CB8AC3E}">
        <p14:creationId xmlns:p14="http://schemas.microsoft.com/office/powerpoint/2010/main" val="202415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want to have you think about a few questions but in the interest of time, I will not go over them.  Please look them over and maybe over break or lunch we will have an opportunity to discuss them.</a:t>
            </a:r>
          </a:p>
          <a:p>
            <a:endParaRPr lang="en-US" dirty="0" smtClean="0"/>
          </a:p>
          <a:p>
            <a:r>
              <a:rPr lang="en-US" dirty="0" smtClean="0"/>
              <a:t>Before I get started on the main theme of this presentation, we wanted to offer a few questions for you to ponder</a:t>
            </a:r>
            <a:r>
              <a:rPr lang="en-US" baseline="0" dirty="0" smtClean="0"/>
              <a:t> during the presentation, and </a:t>
            </a:r>
            <a:r>
              <a:rPr lang="en-US" baseline="0" dirty="0" err="1" smtClean="0"/>
              <a:t>discusss</a:t>
            </a:r>
            <a:r>
              <a:rPr lang="en-US" baseline="0" dirty="0" smtClean="0"/>
              <a:t> later at the end of this session, at a break or even with your colleagues at your own institutions.</a:t>
            </a:r>
          </a:p>
          <a:p>
            <a:endParaRPr lang="en-US" dirty="0" smtClean="0"/>
          </a:p>
          <a:p>
            <a:r>
              <a:rPr lang="en-US" dirty="0" smtClean="0"/>
              <a:t>And as you</a:t>
            </a:r>
            <a:r>
              <a:rPr lang="en-US" baseline="0" dirty="0" smtClean="0"/>
              <a:t> can see, these questions are interrelated:</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Is the author-pays model a viable business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r>
              <a:rPr lang="en-US" dirty="0" smtClean="0"/>
              <a:t>Should libraries even have an OA Fund?  Are we paying twice – as a subscriber to a journal and as a funder of the APC (article processing charge) sometimes for the same journal? </a:t>
            </a:r>
          </a:p>
          <a:p>
            <a:pPr lvl="0"/>
            <a:endParaRPr lang="en-US" dirty="0" smtClean="0"/>
          </a:p>
          <a:p>
            <a:pPr lvl="0"/>
            <a:endParaRPr lang="en-US" dirty="0" smtClean="0"/>
          </a:p>
          <a:p>
            <a:pPr lvl="0"/>
            <a:r>
              <a:rPr lang="en-US" dirty="0" smtClean="0"/>
              <a:t>Should librarians encourage Green OA (making articles available before formal publication in an institutional repository) instead of Gold OA so that authors can retain copyright?</a:t>
            </a:r>
          </a:p>
          <a:p>
            <a:pPr lvl="0"/>
            <a:endParaRPr lang="en-US" dirty="0" smtClean="0"/>
          </a:p>
          <a:p>
            <a:pPr lvl="0"/>
            <a:r>
              <a:rPr lang="en-US" dirty="0" smtClean="0"/>
              <a:t>Instead of paying the publishers can libraries financially contribute in another way that prioritizes the authors and the readers over the publishers? </a:t>
            </a:r>
          </a:p>
          <a:p>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3</a:t>
            </a:fld>
            <a:endParaRPr lang="en-US"/>
          </a:p>
        </p:txBody>
      </p:sp>
    </p:spTree>
    <p:extLst>
      <p:ext uri="{BB962C8B-B14F-4D97-AF65-F5344CB8AC3E}">
        <p14:creationId xmlns:p14="http://schemas.microsoft.com/office/powerpoint/2010/main" val="49942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a:t>
            </a:r>
            <a:r>
              <a:rPr lang="en-US" baseline="0" dirty="0" smtClean="0"/>
              <a:t>, the OA Fund</a:t>
            </a:r>
            <a:r>
              <a:rPr lang="is-IS" baseline="0" dirty="0" smtClean="0"/>
              <a:t>…</a:t>
            </a:r>
          </a:p>
          <a:p>
            <a:endParaRPr lang="en-US" dirty="0" smtClean="0"/>
          </a:p>
          <a:p>
            <a:r>
              <a:rPr lang="en-US" dirty="0" smtClean="0"/>
              <a:t>Started Spring 2013</a:t>
            </a:r>
          </a:p>
          <a:p>
            <a:endParaRPr lang="en-US" dirty="0" smtClean="0"/>
          </a:p>
          <a:p>
            <a:r>
              <a:rPr lang="en-US" dirty="0" smtClean="0"/>
              <a:t>Motivated to start OA fund when library's membership discount to </a:t>
            </a:r>
            <a:r>
              <a:rPr lang="en-US" dirty="0" err="1" smtClean="0"/>
              <a:t>PLoS</a:t>
            </a:r>
            <a:r>
              <a:rPr lang="en-US" dirty="0" smtClean="0"/>
              <a:t> and BMC were not being used very much and furthermore the discounts were limited , 15% or so.  It seemed more effective to use the membership budget to offer awards to publish in any OA journal.</a:t>
            </a:r>
          </a:p>
          <a:p>
            <a:endParaRPr lang="en-US" dirty="0" smtClean="0"/>
          </a:p>
          <a:p>
            <a:r>
              <a:rPr lang="en-US" dirty="0" smtClean="0"/>
              <a:t>Funding for OA fee didn’t seem to be available through</a:t>
            </a:r>
            <a:r>
              <a:rPr lang="en-US" baseline="0" dirty="0" smtClean="0"/>
              <a:t> grants or from campus units</a:t>
            </a:r>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4</a:t>
            </a:fld>
            <a:endParaRPr lang="en-US"/>
          </a:p>
        </p:txBody>
      </p:sp>
    </p:spTree>
    <p:extLst>
      <p:ext uri="{BB962C8B-B14F-4D97-AF65-F5344CB8AC3E}">
        <p14:creationId xmlns:p14="http://schemas.microsoft.com/office/powerpoint/2010/main" val="80648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be AMC affiliate</a:t>
            </a:r>
          </a:p>
          <a:p>
            <a:endParaRPr lang="en-US" dirty="0" smtClean="0"/>
          </a:p>
          <a:p>
            <a:r>
              <a:rPr lang="en-US" dirty="0" smtClean="0"/>
              <a:t>Must be legitimate fully OA journal – we vet the journals.  Had to deny one because we weren’t sure if it was legitimate.</a:t>
            </a:r>
            <a:r>
              <a:rPr lang="en-US" baseline="0" dirty="0" smtClean="0"/>
              <a:t>  We evolved from accepting hybrid journals to no longer.  We had considered naming the publishers, e.g., PLOS, BMC, </a:t>
            </a:r>
            <a:r>
              <a:rPr lang="en-US" baseline="0" dirty="0" err="1" smtClean="0"/>
              <a:t>etc</a:t>
            </a:r>
            <a:r>
              <a:rPr lang="en-US" baseline="0" dirty="0" smtClean="0"/>
              <a:t> only.</a:t>
            </a:r>
          </a:p>
          <a:p>
            <a:endParaRPr lang="en-US" dirty="0" smtClean="0"/>
          </a:p>
          <a:p>
            <a:r>
              <a:rPr lang="en-US" dirty="0" smtClean="0"/>
              <a:t>Must be first or corresponding author – this has been an issue.  Used to be, "made a substantive contribution”</a:t>
            </a:r>
          </a:p>
          <a:p>
            <a:endParaRPr lang="en-US" dirty="0" smtClean="0"/>
          </a:p>
          <a:p>
            <a:r>
              <a:rPr lang="en-US" dirty="0" smtClean="0"/>
              <a:t>Applicants should not have other funding source – but this is hard to verify.</a:t>
            </a:r>
            <a:r>
              <a:rPr lang="en-US" baseline="0" dirty="0" smtClean="0"/>
              <a:t>  It’s an honor system</a:t>
            </a:r>
            <a:endParaRPr lang="en-US" dirty="0" smtClean="0"/>
          </a:p>
          <a:p>
            <a:endParaRPr lang="en-US" dirty="0" smtClean="0"/>
          </a:p>
          <a:p>
            <a:r>
              <a:rPr lang="en-US" dirty="0" smtClean="0"/>
              <a:t>Articles must have been submitted or accepted; no in-prep articles</a:t>
            </a:r>
          </a:p>
          <a:p>
            <a:endParaRPr lang="en-US" dirty="0" smtClean="0"/>
          </a:p>
          <a:p>
            <a:r>
              <a:rPr lang="en-US" dirty="0" smtClean="0"/>
              <a:t>Priorities: 1.) students; 2) residents/post-docs/Jr </a:t>
            </a:r>
            <a:r>
              <a:rPr lang="en-US" dirty="0" err="1" smtClean="0"/>
              <a:t>Fac</a:t>
            </a:r>
            <a:r>
              <a:rPr lang="en-US" dirty="0" smtClean="0"/>
              <a:t>; 3) Other Faculty.  Points Matrix.  </a:t>
            </a:r>
            <a:r>
              <a:rPr lang="en-US" dirty="0" err="1" smtClean="0"/>
              <a:t>Studetns</a:t>
            </a:r>
            <a:r>
              <a:rPr lang="en-US" dirty="0" smtClean="0"/>
              <a:t> get priority though others can qualify if funds remain.  We use a point</a:t>
            </a:r>
            <a:r>
              <a:rPr lang="en-US" baseline="0" dirty="0" smtClean="0"/>
              <a:t> system to quantify the applicants’ eligibility.</a:t>
            </a:r>
            <a:endParaRPr lang="en-US" dirty="0" smtClean="0"/>
          </a:p>
          <a:p>
            <a:endParaRPr lang="en-US" dirty="0" smtClean="0"/>
          </a:p>
          <a:p>
            <a:r>
              <a:rPr lang="en-US" dirty="0" err="1" smtClean="0"/>
              <a:t>Libguide</a:t>
            </a:r>
            <a:r>
              <a:rPr lang="en-US" dirty="0" smtClean="0"/>
              <a:t> link  http://</a:t>
            </a:r>
            <a:r>
              <a:rPr lang="en-US" dirty="0" err="1" smtClean="0"/>
              <a:t>hslibraryguides.ucdenver.edu</a:t>
            </a:r>
            <a:r>
              <a:rPr lang="en-US" dirty="0" smtClean="0"/>
              <a:t>/</a:t>
            </a:r>
            <a:r>
              <a:rPr lang="en-US" dirty="0" err="1" smtClean="0"/>
              <a:t>openaccess</a:t>
            </a:r>
            <a:r>
              <a:rPr lang="en-US" dirty="0" smtClean="0"/>
              <a:t>/fund  </a:t>
            </a:r>
          </a:p>
          <a:p>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5</a:t>
            </a:fld>
            <a:endParaRPr lang="en-US"/>
          </a:p>
        </p:txBody>
      </p:sp>
    </p:spTree>
    <p:extLst>
      <p:ext uri="{BB962C8B-B14F-4D97-AF65-F5344CB8AC3E}">
        <p14:creationId xmlns:p14="http://schemas.microsoft.com/office/powerpoint/2010/main" val="89713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rounds a year.  We announce</a:t>
            </a:r>
            <a:r>
              <a:rPr lang="en-US" baseline="0" dirty="0" smtClean="0"/>
              <a:t> the round, what day and what time. Usually we need to send only one mass email and have an announcement on the library’s home page.   Open the application form only when we</a:t>
            </a:r>
            <a:r>
              <a:rPr lang="uk-UA" baseline="0" dirty="0" smtClean="0"/>
              <a:t>’</a:t>
            </a:r>
            <a:r>
              <a:rPr lang="en-US" baseline="0" dirty="0" smtClean="0"/>
              <a:t>re ready to accept applications.  Close it as soon as our budget for the round is expended.</a:t>
            </a:r>
          </a:p>
          <a:p>
            <a:endParaRPr lang="en-US" dirty="0" smtClean="0"/>
          </a:p>
          <a:p>
            <a:r>
              <a:rPr lang="en-US" dirty="0" smtClean="0"/>
              <a:t>Funding source: library budget.  We would like to have other campus units contribute</a:t>
            </a:r>
          </a:p>
          <a:p>
            <a:endParaRPr lang="en-US" dirty="0" smtClean="0"/>
          </a:p>
          <a:p>
            <a:r>
              <a:rPr lang="en-US" dirty="0" smtClean="0"/>
              <a:t>Check the qualifications of the applicants = must meet</a:t>
            </a:r>
            <a:r>
              <a:rPr lang="en-US" baseline="0" dirty="0" smtClean="0"/>
              <a:t> the requirements stated in previous slide, and submit application in time.</a:t>
            </a:r>
          </a:p>
          <a:p>
            <a:endParaRPr lang="en-US" dirty="0" smtClean="0"/>
          </a:p>
          <a:p>
            <a:r>
              <a:rPr lang="en-US" dirty="0" smtClean="0"/>
              <a:t>We pay for the full APC and work with the publisher for payment.  We</a:t>
            </a:r>
            <a:r>
              <a:rPr lang="en-US" baseline="0" dirty="0" smtClean="0"/>
              <a:t> used to pay up to $1000 but the partial payment turned out to be a difficult accounting issue.  May not be a problem at your institution.</a:t>
            </a:r>
            <a:endParaRPr lang="en-US" dirty="0" smtClean="0"/>
          </a:p>
          <a:p>
            <a:endParaRPr lang="en-US" dirty="0" smtClean="0"/>
          </a:p>
          <a:p>
            <a:r>
              <a:rPr lang="en-US" dirty="0" smtClean="0"/>
              <a:t>Budget is allotted with each round</a:t>
            </a:r>
          </a:p>
          <a:p>
            <a:endParaRPr lang="en-US" dirty="0" smtClean="0"/>
          </a:p>
          <a:p>
            <a:r>
              <a:rPr lang="en-US" dirty="0" smtClean="0"/>
              <a:t>Allow 6 months for the paper to be published.  Extensions </a:t>
            </a:r>
          </a:p>
          <a:p>
            <a:endParaRPr lang="en-US" dirty="0" smtClean="0"/>
          </a:p>
          <a:p>
            <a:r>
              <a:rPr lang="en-US" dirty="0" smtClean="0"/>
              <a:t>Pay the publisher directly rather than the individual applicant.   Related to our finance</a:t>
            </a:r>
            <a:r>
              <a:rPr lang="en-US" baseline="0" dirty="0" smtClean="0"/>
              <a:t> office’s rules.</a:t>
            </a:r>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6</a:t>
            </a:fld>
            <a:endParaRPr lang="en-US"/>
          </a:p>
        </p:txBody>
      </p:sp>
    </p:spTree>
    <p:extLst>
      <p:ext uri="{BB962C8B-B14F-4D97-AF65-F5344CB8AC3E}">
        <p14:creationId xmlns:p14="http://schemas.microsoft.com/office/powerpoint/2010/main" val="29480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ingest a</a:t>
            </a:r>
            <a:r>
              <a:rPr lang="en-US" baseline="0" dirty="0" smtClean="0"/>
              <a:t> PDF but we also link to the publisher’s site in the full item record</a:t>
            </a:r>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7</a:t>
            </a:fld>
            <a:endParaRPr lang="en-US"/>
          </a:p>
        </p:txBody>
      </p:sp>
    </p:spTree>
    <p:extLst>
      <p:ext uri="{BB962C8B-B14F-4D97-AF65-F5344CB8AC3E}">
        <p14:creationId xmlns:p14="http://schemas.microsoft.com/office/powerpoint/2010/main" val="219236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https://hslnews.wordpress.com/2016/05/27/2015-open-access-fund-award-articles-making-an-impact-2/ </a:t>
            </a:r>
          </a:p>
          <a:p>
            <a:r>
              <a:rPr lang="en-US" dirty="0" smtClean="0"/>
              <a:t>We</a:t>
            </a:r>
            <a:r>
              <a:rPr lang="en-US" baseline="0" dirty="0" smtClean="0"/>
              <a:t> link to both the publisher’s site, </a:t>
            </a:r>
            <a:r>
              <a:rPr lang="en-US" baseline="0" dirty="0" err="1" smtClean="0"/>
              <a:t>Altmetric’s</a:t>
            </a:r>
            <a:r>
              <a:rPr lang="en-US" baseline="0" dirty="0" smtClean="0"/>
              <a:t> site, and the repository in the blog posts</a:t>
            </a:r>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8</a:t>
            </a:fld>
            <a:endParaRPr lang="en-US"/>
          </a:p>
        </p:txBody>
      </p:sp>
    </p:spTree>
    <p:extLst>
      <p:ext uri="{BB962C8B-B14F-4D97-AF65-F5344CB8AC3E}">
        <p14:creationId xmlns:p14="http://schemas.microsoft.com/office/powerpoint/2010/main" val="114749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have we spent: $50,000 allocated; actual amount expended: 37,576.  </a:t>
            </a:r>
          </a:p>
          <a:p>
            <a:r>
              <a:rPr lang="en-US" dirty="0" smtClean="0"/>
              <a:t>Difference</a:t>
            </a:r>
            <a:r>
              <a:rPr lang="en-US" baseline="0" dirty="0" smtClean="0"/>
              <a:t> is due to: </a:t>
            </a:r>
          </a:p>
          <a:p>
            <a:r>
              <a:rPr lang="en-US" baseline="0" dirty="0" smtClean="0"/>
              <a:t>	- awardees declining the award because they couldn’t afford the remaining balance of the APC when we were only making </a:t>
            </a:r>
            <a:r>
              <a:rPr lang="en-US" baseline="0" dirty="0" err="1" smtClean="0"/>
              <a:t>particla</a:t>
            </a:r>
            <a:r>
              <a:rPr lang="en-US" baseline="0" dirty="0" smtClean="0"/>
              <a:t> payments</a:t>
            </a:r>
          </a:p>
          <a:p>
            <a:r>
              <a:rPr lang="en-US" baseline="0" dirty="0" smtClean="0"/>
              <a:t>	- misunderstanding of our rules (e.g., repeat applicants; non-OA journal; hybrid journal, etc.)</a:t>
            </a:r>
          </a:p>
          <a:p>
            <a:r>
              <a:rPr lang="en-US" baseline="0" dirty="0" smtClean="0"/>
              <a:t>	- manuscript rejection (but only once)</a:t>
            </a:r>
          </a:p>
          <a:p>
            <a:r>
              <a:rPr lang="en-US" baseline="0" dirty="0" smtClean="0"/>
              <a:t>	- problematic journal (only once)</a:t>
            </a:r>
          </a:p>
          <a:p>
            <a:endParaRPr lang="en-US" dirty="0" smtClean="0"/>
          </a:p>
          <a:p>
            <a:r>
              <a:rPr lang="en-US" dirty="0" smtClean="0"/>
              <a:t>How many applicants: 55</a:t>
            </a:r>
          </a:p>
          <a:p>
            <a:endParaRPr lang="en-US" dirty="0" smtClean="0"/>
          </a:p>
          <a:p>
            <a:r>
              <a:rPr lang="en-US" dirty="0" smtClean="0"/>
              <a:t>How many have we funded: 39</a:t>
            </a:r>
          </a:p>
          <a:p>
            <a:endParaRPr lang="en-US" dirty="0"/>
          </a:p>
        </p:txBody>
      </p:sp>
      <p:sp>
        <p:nvSpPr>
          <p:cNvPr id="4" name="Slide Number Placeholder 3"/>
          <p:cNvSpPr>
            <a:spLocks noGrp="1"/>
          </p:cNvSpPr>
          <p:nvPr>
            <p:ph type="sldNum" sz="quarter" idx="10"/>
          </p:nvPr>
        </p:nvSpPr>
        <p:spPr/>
        <p:txBody>
          <a:bodyPr/>
          <a:lstStyle/>
          <a:p>
            <a:fld id="{9E2CCE1F-AACA-48C9-AE42-EE4F86B9455A}" type="slidenum">
              <a:rPr lang="en-US" smtClean="0"/>
              <a:t>9</a:t>
            </a:fld>
            <a:endParaRPr lang="en-US"/>
          </a:p>
        </p:txBody>
      </p:sp>
    </p:spTree>
    <p:extLst>
      <p:ext uri="{BB962C8B-B14F-4D97-AF65-F5344CB8AC3E}">
        <p14:creationId xmlns:p14="http://schemas.microsoft.com/office/powerpoint/2010/main" val="121532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30F9C7-F2BD-004C-866D-C82917982C6F}"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000BF-9B83-B544-85CF-EE6A543B996A}" type="slidenum">
              <a:rPr lang="en-US" smtClean="0"/>
              <a:t>‹#›</a:t>
            </a:fld>
            <a:endParaRPr lang="en-US"/>
          </a:p>
        </p:txBody>
      </p:sp>
      <p:sp>
        <p:nvSpPr>
          <p:cNvPr id="7" name="Rectangle 6"/>
          <p:cNvSpPr/>
          <p:nvPr/>
        </p:nvSpPr>
        <p:spPr>
          <a:xfrm>
            <a:off x="378885" y="444729"/>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2" name="Title 1"/>
          <p:cNvSpPr>
            <a:spLocks noGrp="1"/>
          </p:cNvSpPr>
          <p:nvPr>
            <p:ph type="ctrTitle"/>
          </p:nvPr>
        </p:nvSpPr>
        <p:spPr>
          <a:xfrm>
            <a:off x="561788" y="449005"/>
            <a:ext cx="10411968"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34940" y="1532427"/>
            <a:ext cx="10338816"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378885" y="6227064"/>
            <a:ext cx="11432116"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2" name="Group 11"/>
          <p:cNvGrpSpPr/>
          <p:nvPr/>
        </p:nvGrpSpPr>
        <p:grpSpPr>
          <a:xfrm>
            <a:off x="378883" y="1913165"/>
            <a:ext cx="11436096" cy="91440"/>
            <a:chOff x="284163" y="1913165"/>
            <a:chExt cx="8562911" cy="91440"/>
          </a:xfrm>
        </p:grpSpPr>
        <p:sp>
          <p:nvSpPr>
            <p:cNvPr id="9" name="Rectangle 8"/>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5249649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588" y="1298762"/>
            <a:ext cx="542544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6378089" y="914401"/>
            <a:ext cx="5425440" cy="5211763"/>
          </a:xfrm>
        </p:spPr>
        <p:txBody>
          <a:bodyPr>
            <a:normAutofit/>
          </a:bodyPr>
          <a:lstStyle>
            <a:lvl1pPr marL="342900" indent="-342900">
              <a:buFont typeface="Arial" panose="020B0604020202020204" pitchFamily="34" charset="0"/>
              <a:buChar char="•"/>
              <a:defRPr sz="2200"/>
            </a:lvl1pPr>
            <a:lvl2pPr marL="800100" indent="-342900">
              <a:buFont typeface="Arial" panose="020B0604020202020204" pitchFamily="34" charset="0"/>
              <a:buChar char="•"/>
              <a:defRPr sz="2000"/>
            </a:lvl2pPr>
            <a:lvl3pPr marL="1200150" indent="-285750">
              <a:buFont typeface="Arial" panose="020B0604020202020204" pitchFamily="34" charset="0"/>
              <a:buChar char="•"/>
              <a:defRPr sz="1800"/>
            </a:lvl3pPr>
            <a:lvl4pPr marL="1546225" indent="-285750">
              <a:buFont typeface="Arial" panose="020B0604020202020204" pitchFamily="34" charset="0"/>
              <a:buChar char="•"/>
              <a:defRPr sz="1800"/>
            </a:lvl4pPr>
            <a:lvl5pPr marL="1893887" indent="-28575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58588" y="2456329"/>
            <a:ext cx="542544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0F9C7-F2BD-004C-866D-C82917982C6F}" type="datetimeFigureOut">
              <a:rPr lang="en-US" smtClean="0"/>
              <a:t>6/6/16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000BF-9B83-B544-85CF-EE6A543B996A}" type="slidenum">
              <a:rPr lang="en-US" smtClean="0"/>
              <a:t>‹#›</a:t>
            </a:fld>
            <a:endParaRPr lang="en-US"/>
          </a:p>
        </p:txBody>
      </p:sp>
      <p:grpSp>
        <p:nvGrpSpPr>
          <p:cNvPr id="12" name="Group 11"/>
          <p:cNvGrpSpPr/>
          <p:nvPr/>
        </p:nvGrpSpPr>
        <p:grpSpPr>
          <a:xfrm>
            <a:off x="378883" y="6270012"/>
            <a:ext cx="11436096" cy="91440"/>
            <a:chOff x="284163" y="1913165"/>
            <a:chExt cx="8562911" cy="91440"/>
          </a:xfrm>
        </p:grpSpPr>
        <p:sp>
          <p:nvSpPr>
            <p:cNvPr id="13" name="Rectangle 12"/>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6009408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2" name="Title 1"/>
          <p:cNvSpPr>
            <a:spLocks noGrp="1"/>
          </p:cNvSpPr>
          <p:nvPr>
            <p:ph type="title"/>
          </p:nvPr>
        </p:nvSpPr>
        <p:spPr>
          <a:xfrm>
            <a:off x="484095" y="4800600"/>
            <a:ext cx="11146989"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78884" y="457199"/>
            <a:ext cx="11436096"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58799" y="5367338"/>
            <a:ext cx="11072284"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0F9C7-F2BD-004C-866D-C82917982C6F}" type="datetimeFigureOut">
              <a:rPr lang="en-US" smtClean="0"/>
              <a:t>6/6/16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000BF-9B83-B544-85CF-EE6A543B996A}" type="slidenum">
              <a:rPr lang="en-US" smtClean="0"/>
              <a:t>‹#›</a:t>
            </a:fld>
            <a:endParaRPr lang="en-US"/>
          </a:p>
        </p:txBody>
      </p:sp>
      <p:grpSp>
        <p:nvGrpSpPr>
          <p:cNvPr id="13" name="Group 12"/>
          <p:cNvGrpSpPr/>
          <p:nvPr/>
        </p:nvGrpSpPr>
        <p:grpSpPr>
          <a:xfrm>
            <a:off x="378883" y="6270012"/>
            <a:ext cx="11436096" cy="91440"/>
            <a:chOff x="284163" y="1913165"/>
            <a:chExt cx="8562911" cy="91440"/>
          </a:xfrm>
        </p:grpSpPr>
        <p:sp>
          <p:nvSpPr>
            <p:cNvPr id="14" name="Rectangle 13"/>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angle 17"/>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1904207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84095" y="4778189"/>
            <a:ext cx="11146989"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378884" y="457200"/>
            <a:ext cx="11436096"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58799" y="5344927"/>
            <a:ext cx="11072284"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0F9C7-F2BD-004C-866D-C82917982C6F}" type="datetimeFigureOut">
              <a:rPr lang="en-US" smtClean="0"/>
              <a:t>6/6/16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000BF-9B83-B544-85CF-EE6A543B996A}" type="slidenum">
              <a:rPr lang="en-US" smtClean="0"/>
              <a:t>‹#›</a:t>
            </a:fld>
            <a:endParaRPr lang="en-US"/>
          </a:p>
        </p:txBody>
      </p:sp>
      <p:grpSp>
        <p:nvGrpSpPr>
          <p:cNvPr id="13" name="Group 12"/>
          <p:cNvGrpSpPr/>
          <p:nvPr/>
        </p:nvGrpSpPr>
        <p:grpSpPr>
          <a:xfrm>
            <a:off x="378883" y="4285853"/>
            <a:ext cx="11436096" cy="91440"/>
            <a:chOff x="284163" y="1913165"/>
            <a:chExt cx="8562911" cy="91440"/>
          </a:xfrm>
        </p:grpSpPr>
        <p:sp>
          <p:nvSpPr>
            <p:cNvPr id="14" name="Rectangle 13"/>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angle 17"/>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4440074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1" y="914401"/>
            <a:ext cx="6926729" cy="5211763"/>
          </a:xfrm>
        </p:spPr>
        <p:txBody>
          <a:bodyPr>
            <a:normAutofit/>
          </a:bodyPr>
          <a:lstStyle>
            <a:lvl1pPr marL="342900" indent="-342900">
              <a:buFont typeface="Arial" panose="020B0604020202020204" pitchFamily="34" charset="0"/>
              <a:buChar char="•"/>
              <a:defRPr sz="2200"/>
            </a:lvl1pPr>
            <a:lvl2pPr marL="800100" indent="-342900">
              <a:buFont typeface="Arial" panose="020B0604020202020204" pitchFamily="34" charset="0"/>
              <a:buChar char="•"/>
              <a:defRPr sz="2000"/>
            </a:lvl2pPr>
            <a:lvl3pPr marL="1200150" indent="-285750">
              <a:buFont typeface="Arial" panose="020B0604020202020204" pitchFamily="34" charset="0"/>
              <a:buChar char="•"/>
              <a:defRPr sz="1800"/>
            </a:lvl3pPr>
            <a:lvl4pPr marL="1546225" indent="-285750">
              <a:buFont typeface="Arial" panose="020B0604020202020204" pitchFamily="34" charset="0"/>
              <a:buChar char="•"/>
              <a:defRPr sz="1800"/>
            </a:lvl4pPr>
            <a:lvl5pPr marL="1893887" indent="-28575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30F9C7-F2BD-004C-866D-C82917982C6F}" type="datetimeFigureOut">
              <a:rPr lang="en-US" smtClean="0"/>
              <a:t>6/6/16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000BF-9B83-B544-85CF-EE6A543B996A}" type="slidenum">
              <a:rPr lang="en-US" smtClean="0"/>
              <a:t>‹#›</a:t>
            </a:fld>
            <a:endParaRPr lang="en-US"/>
          </a:p>
        </p:txBody>
      </p:sp>
      <p:sp>
        <p:nvSpPr>
          <p:cNvPr id="12" name="Rectangle 11"/>
          <p:cNvSpPr/>
          <p:nvPr/>
        </p:nvSpPr>
        <p:spPr>
          <a:xfrm>
            <a:off x="378884" y="4267201"/>
            <a:ext cx="36576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558802" y="4953001"/>
            <a:ext cx="3296023"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547686" y="4419600"/>
            <a:ext cx="3300527"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378885" y="594360"/>
            <a:ext cx="3657600" cy="3675888"/>
          </a:xfrm>
        </p:spPr>
        <p:txBody>
          <a:bodyPr/>
          <a:lstStyle>
            <a:lvl1pPr>
              <a:buNone/>
              <a:defRPr/>
            </a:lvl1pPr>
          </a:lstStyle>
          <a:p>
            <a:r>
              <a:rPr lang="en-US" smtClean="0"/>
              <a:t>Drag picture to placeholder or click icon to add</a:t>
            </a:r>
            <a:endParaRPr/>
          </a:p>
        </p:txBody>
      </p:sp>
      <p:grpSp>
        <p:nvGrpSpPr>
          <p:cNvPr id="15" name="Group 14"/>
          <p:cNvGrpSpPr/>
          <p:nvPr/>
        </p:nvGrpSpPr>
        <p:grpSpPr>
          <a:xfrm>
            <a:off x="378885" y="483668"/>
            <a:ext cx="11436096" cy="91440"/>
            <a:chOff x="284163" y="1913165"/>
            <a:chExt cx="8562911" cy="91440"/>
          </a:xfrm>
        </p:grpSpPr>
        <p:sp>
          <p:nvSpPr>
            <p:cNvPr id="19" name="Rectangle 18"/>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2" name="Rectangle 21"/>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3" name="Rectangle 22"/>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7204669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4028018" y="4801576"/>
            <a:ext cx="7782983"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2" name="Title 1"/>
          <p:cNvSpPr>
            <a:spLocks noGrp="1"/>
          </p:cNvSpPr>
          <p:nvPr>
            <p:ph type="title"/>
          </p:nvPr>
        </p:nvSpPr>
        <p:spPr>
          <a:xfrm>
            <a:off x="4042215" y="4800600"/>
            <a:ext cx="7588868"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28019" y="457199"/>
            <a:ext cx="7778496"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093074" y="5367338"/>
            <a:ext cx="7538009"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0F9C7-F2BD-004C-866D-C82917982C6F}" type="datetimeFigureOut">
              <a:rPr lang="en-US" smtClean="0"/>
              <a:t>6/6/16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000BF-9B83-B544-85CF-EE6A543B996A}" type="slidenum">
              <a:rPr lang="en-US" smtClean="0"/>
              <a:t>‹#›</a:t>
            </a:fld>
            <a:endParaRPr lang="en-US"/>
          </a:p>
        </p:txBody>
      </p:sp>
      <p:sp>
        <p:nvSpPr>
          <p:cNvPr id="13" name="Picture Placeholder 2"/>
          <p:cNvSpPr>
            <a:spLocks noGrp="1"/>
          </p:cNvSpPr>
          <p:nvPr>
            <p:ph type="pic" idx="13"/>
          </p:nvPr>
        </p:nvSpPr>
        <p:spPr>
          <a:xfrm>
            <a:off x="378886" y="457200"/>
            <a:ext cx="3649133"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378886" y="3364992"/>
            <a:ext cx="3649133"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grpSp>
        <p:nvGrpSpPr>
          <p:cNvPr id="15" name="Group 14"/>
          <p:cNvGrpSpPr/>
          <p:nvPr/>
        </p:nvGrpSpPr>
        <p:grpSpPr>
          <a:xfrm>
            <a:off x="378883" y="6270012"/>
            <a:ext cx="11436096" cy="91440"/>
            <a:chOff x="284163" y="1913165"/>
            <a:chExt cx="8562911" cy="91440"/>
          </a:xfrm>
        </p:grpSpPr>
        <p:sp>
          <p:nvSpPr>
            <p:cNvPr id="16" name="Rectangle 15"/>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angle 17"/>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9" name="Rectangle 18"/>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3757646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3"/>
          <p:cNvSpPr>
            <a:spLocks noGrp="1"/>
          </p:cNvSpPr>
          <p:nvPr>
            <p:ph type="dt" sz="half" idx="10"/>
          </p:nvPr>
        </p:nvSpPr>
        <p:spPr/>
        <p:txBody>
          <a:bodyPr/>
          <a:lstStyle/>
          <a:p>
            <a:fld id="{A630F9C7-F2BD-004C-866D-C82917982C6F}"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000BF-9B83-B544-85CF-EE6A543B996A}" type="slidenum">
              <a:rPr lang="en-US" smtClean="0"/>
              <a:t>‹#›</a:t>
            </a:fld>
            <a:endParaRPr lang="en-US"/>
          </a:p>
        </p:txBody>
      </p:sp>
      <p:grpSp>
        <p:nvGrpSpPr>
          <p:cNvPr id="12" name="Group 11"/>
          <p:cNvGrpSpPr/>
          <p:nvPr/>
        </p:nvGrpSpPr>
        <p:grpSpPr>
          <a:xfrm>
            <a:off x="378884" y="1575892"/>
            <a:ext cx="11436096" cy="91440"/>
            <a:chOff x="284163" y="1913165"/>
            <a:chExt cx="8562911" cy="91440"/>
          </a:xfrm>
        </p:grpSpPr>
        <p:sp>
          <p:nvSpPr>
            <p:cNvPr id="13" name="Rectangle 12"/>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5206839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074279" y="2668544"/>
            <a:ext cx="5934615" cy="151193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Vertical Title 1"/>
          <p:cNvSpPr>
            <a:spLocks noGrp="1"/>
          </p:cNvSpPr>
          <p:nvPr>
            <p:ph type="title" orient="vert"/>
          </p:nvPr>
        </p:nvSpPr>
        <p:spPr>
          <a:xfrm>
            <a:off x="10260165" y="473076"/>
            <a:ext cx="1292352"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378885" y="457200"/>
            <a:ext cx="8663516" cy="5937250"/>
          </a:xfrm>
        </p:spPr>
        <p:txBody>
          <a:bodyPr vert="eaVert"/>
          <a:lstStyle>
            <a:lvl1pPr marL="342900" indent="-342900">
              <a:buFont typeface="Arial" panose="020B0604020202020204" pitchFamily="34" charset="0"/>
              <a:buChar char="•"/>
              <a:defRPr/>
            </a:lvl1pPr>
            <a:lvl5pPr algn="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A630F9C7-F2BD-004C-866D-C82917982C6F}"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000BF-9B83-B544-85CF-EE6A543B996A}" type="slidenum">
              <a:rPr lang="en-US" smtClean="0"/>
              <a:t>‹#›</a:t>
            </a:fld>
            <a:endParaRPr lang="en-US"/>
          </a:p>
        </p:txBody>
      </p:sp>
      <p:grpSp>
        <p:nvGrpSpPr>
          <p:cNvPr id="12" name="Group 11"/>
          <p:cNvGrpSpPr/>
          <p:nvPr/>
        </p:nvGrpSpPr>
        <p:grpSpPr>
          <a:xfrm rot="5400000">
            <a:off x="7249528" y="3370043"/>
            <a:ext cx="5927704" cy="121927"/>
            <a:chOff x="284163" y="1913165"/>
            <a:chExt cx="8566365" cy="91445"/>
          </a:xfrm>
        </p:grpSpPr>
        <p:sp>
          <p:nvSpPr>
            <p:cNvPr id="13" name="Rectangle 12"/>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7131457" y="1913170"/>
              <a:ext cx="1719071"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395718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1pPr marL="454025" indent="-454025">
              <a:buFont typeface="Arial" panose="020B0604020202020204" pitchFamily="34" charset="0"/>
              <a:buChar char="•"/>
              <a:defRPr/>
            </a:lvl1pPr>
            <a:lvl2pPr marL="914400" indent="-457200">
              <a:buFont typeface="Arial" panose="020B0604020202020204" pitchFamily="34" charset="0"/>
              <a:buChar char="•"/>
              <a:defRPr/>
            </a:lvl2pPr>
            <a:lvl3pPr marL="1260475" indent="-346075">
              <a:buFont typeface="Arial" panose="020B0604020202020204" pitchFamily="34" charset="0"/>
              <a:buChar char="•"/>
              <a:defRPr/>
            </a:lvl3pPr>
            <a:lvl4pPr marL="1600200" indent="-339725">
              <a:buFont typeface="Arial" panose="020B0604020202020204" pitchFamily="34" charset="0"/>
              <a:buChar char="•"/>
              <a:defRPr/>
            </a:lvl4pPr>
            <a:lvl5pPr marL="1939925" indent="-331788">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30F9C7-F2BD-004C-866D-C82917982C6F}"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000BF-9B83-B544-85CF-EE6A543B996A}" type="slidenum">
              <a:rPr lang="en-US" smtClean="0"/>
              <a:t>‹#›</a:t>
            </a:fld>
            <a:endParaRPr lang="en-US"/>
          </a:p>
        </p:txBody>
      </p:sp>
      <p:grpSp>
        <p:nvGrpSpPr>
          <p:cNvPr id="12" name="Group 11"/>
          <p:cNvGrpSpPr/>
          <p:nvPr/>
        </p:nvGrpSpPr>
        <p:grpSpPr>
          <a:xfrm>
            <a:off x="378883" y="1598222"/>
            <a:ext cx="11436096" cy="91440"/>
            <a:chOff x="284163" y="1913165"/>
            <a:chExt cx="8562911" cy="91440"/>
          </a:xfrm>
        </p:grpSpPr>
        <p:sp>
          <p:nvSpPr>
            <p:cNvPr id="13" name="Rectangle 12"/>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2235633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378885" y="444729"/>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A630F9C7-F2BD-004C-866D-C82917982C6F}"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000BF-9B83-B544-85CF-EE6A543B996A}" type="slidenum">
              <a:rPr lang="en-US" smtClean="0"/>
              <a:t>‹#›</a:t>
            </a:fld>
            <a:endParaRPr lang="en-US"/>
          </a:p>
        </p:txBody>
      </p:sp>
      <p:sp>
        <p:nvSpPr>
          <p:cNvPr id="8" name="Picture Placeholder 7"/>
          <p:cNvSpPr>
            <a:spLocks noGrp="1"/>
          </p:cNvSpPr>
          <p:nvPr>
            <p:ph type="pic" sz="quarter" idx="13"/>
          </p:nvPr>
        </p:nvSpPr>
        <p:spPr>
          <a:xfrm>
            <a:off x="378883" y="2017059"/>
            <a:ext cx="11432116"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629894" y="1532965"/>
            <a:ext cx="10339045"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558178" y="444729"/>
            <a:ext cx="10414623" cy="1088237"/>
          </a:xfrm>
          <a:noFill/>
        </p:spPr>
        <p:txBody>
          <a:bodyPr bIns="45720" anchor="b" anchorCtr="0">
            <a:normAutofit/>
          </a:bodyPr>
          <a:lstStyle>
            <a:lvl1pPr algn="l">
              <a:lnSpc>
                <a:spcPts val="4600"/>
              </a:lnSpc>
              <a:defRPr/>
            </a:lvl1pPr>
          </a:lstStyle>
          <a:p>
            <a:r>
              <a:rPr lang="en-US" smtClean="0"/>
              <a:t>Click to edit Master title style</a:t>
            </a:r>
            <a:endParaRPr/>
          </a:p>
        </p:txBody>
      </p:sp>
      <p:grpSp>
        <p:nvGrpSpPr>
          <p:cNvPr id="14" name="Group 13"/>
          <p:cNvGrpSpPr/>
          <p:nvPr/>
        </p:nvGrpSpPr>
        <p:grpSpPr>
          <a:xfrm>
            <a:off x="378883" y="1913165"/>
            <a:ext cx="11436096" cy="91440"/>
            <a:chOff x="284163" y="1913165"/>
            <a:chExt cx="8562911" cy="91440"/>
          </a:xfrm>
        </p:grpSpPr>
        <p:sp>
          <p:nvSpPr>
            <p:cNvPr id="15" name="Rectangle 14"/>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9" name="Rectangle 18"/>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26155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2" name="Title 1"/>
          <p:cNvSpPr>
            <a:spLocks noGrp="1"/>
          </p:cNvSpPr>
          <p:nvPr>
            <p:ph type="title"/>
          </p:nvPr>
        </p:nvSpPr>
        <p:spPr>
          <a:xfrm>
            <a:off x="573024" y="4814125"/>
            <a:ext cx="103632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33984" y="5861304"/>
            <a:ext cx="10314432"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A630F9C7-F2BD-004C-866D-C82917982C6F}"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000BF-9B83-B544-85CF-EE6A543B996A}" type="slidenum">
              <a:rPr lang="en-US" smtClean="0"/>
              <a:t>‹#›</a:t>
            </a:fld>
            <a:endParaRPr lang="en-US"/>
          </a:p>
        </p:txBody>
      </p:sp>
      <p:grpSp>
        <p:nvGrpSpPr>
          <p:cNvPr id="13" name="Group 12"/>
          <p:cNvGrpSpPr/>
          <p:nvPr/>
        </p:nvGrpSpPr>
        <p:grpSpPr>
          <a:xfrm>
            <a:off x="378883" y="6270012"/>
            <a:ext cx="11436096" cy="91440"/>
            <a:chOff x="284163" y="1913165"/>
            <a:chExt cx="8562911" cy="91440"/>
          </a:xfrm>
        </p:grpSpPr>
        <p:sp>
          <p:nvSpPr>
            <p:cNvPr id="14" name="Rectangle 13"/>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angle 17"/>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7361542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378883" y="443755"/>
            <a:ext cx="11432116"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A630F9C7-F2BD-004C-866D-C82917982C6F}"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000BF-9B83-B544-85CF-EE6A543B996A}" type="slidenum">
              <a:rPr lang="en-US" smtClean="0"/>
              <a:t>‹#›</a:t>
            </a:fld>
            <a:endParaRPr lang="en-US"/>
          </a:p>
        </p:txBody>
      </p:sp>
      <p:sp>
        <p:nvSpPr>
          <p:cNvPr id="7" name="Rectangle 6"/>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2" name="Title 1"/>
          <p:cNvSpPr>
            <a:spLocks noGrp="1"/>
          </p:cNvSpPr>
          <p:nvPr>
            <p:ph type="title"/>
          </p:nvPr>
        </p:nvSpPr>
        <p:spPr>
          <a:xfrm>
            <a:off x="573741" y="4814048"/>
            <a:ext cx="103632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27530" y="5862918"/>
            <a:ext cx="10309412"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20" name="Group 19"/>
          <p:cNvGrpSpPr/>
          <p:nvPr/>
        </p:nvGrpSpPr>
        <p:grpSpPr>
          <a:xfrm>
            <a:off x="378883" y="6270012"/>
            <a:ext cx="11436096" cy="91440"/>
            <a:chOff x="284163" y="1913165"/>
            <a:chExt cx="8562911" cy="91440"/>
          </a:xfrm>
        </p:grpSpPr>
        <p:sp>
          <p:nvSpPr>
            <p:cNvPr id="21" name="Rectangle 20"/>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2" name="Rectangle 21"/>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3" name="Rectangle 22"/>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4" name="Rectangle 23"/>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5" name="Rectangle 24"/>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8909708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537883" y="2151063"/>
            <a:ext cx="5242560" cy="3975100"/>
          </a:xfrm>
        </p:spPr>
        <p:txBody>
          <a:bodyPr>
            <a:normAutofit/>
          </a:bodyPr>
          <a:lstStyle>
            <a:lvl1pPr marL="342900" indent="-342900">
              <a:buFont typeface="Arial" panose="020B0604020202020204" pitchFamily="34" charset="0"/>
              <a:buChar char="•"/>
              <a:defRPr sz="2200"/>
            </a:lvl1pPr>
            <a:lvl2pPr marL="800100" indent="-342900">
              <a:buFont typeface="Arial" panose="020B0604020202020204" pitchFamily="34" charset="0"/>
              <a:buChar char="•"/>
              <a:defRPr sz="2000"/>
            </a:lvl2pPr>
            <a:lvl3pPr marL="1200150" indent="-285750">
              <a:buFont typeface="Arial" panose="020B0604020202020204" pitchFamily="34" charset="0"/>
              <a:buChar char="•"/>
              <a:defRPr sz="1800"/>
            </a:lvl3pPr>
            <a:lvl4pPr marL="1546225" indent="-285750">
              <a:buFont typeface="Arial" panose="020B0604020202020204" pitchFamily="34" charset="0"/>
              <a:buChar char="•"/>
              <a:defRPr sz="1800"/>
            </a:lvl4pPr>
            <a:lvl5pPr marL="1893887" indent="-28575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370917" y="2151063"/>
            <a:ext cx="5242560" cy="3975100"/>
          </a:xfrm>
        </p:spPr>
        <p:txBody>
          <a:bodyPr>
            <a:normAutofit/>
          </a:bodyPr>
          <a:lstStyle>
            <a:lvl1pPr marL="342900" indent="-342900">
              <a:buFont typeface="Arial" panose="020B0604020202020204" pitchFamily="34" charset="0"/>
              <a:buChar char="•"/>
              <a:defRPr sz="2200"/>
            </a:lvl1pPr>
            <a:lvl2pPr marL="800100" indent="-342900">
              <a:buFont typeface="Arial" panose="020B0604020202020204" pitchFamily="34" charset="0"/>
              <a:buChar char="•"/>
              <a:defRPr sz="2000"/>
            </a:lvl2pPr>
            <a:lvl3pPr marL="1200150" indent="-285750">
              <a:buFont typeface="Arial" panose="020B0604020202020204" pitchFamily="34" charset="0"/>
              <a:buChar char="•"/>
              <a:defRPr sz="1800"/>
            </a:lvl3pPr>
            <a:lvl4pPr marL="1546225" indent="-285750">
              <a:buFont typeface="Arial" panose="020B0604020202020204" pitchFamily="34" charset="0"/>
              <a:buChar char="•"/>
              <a:defRPr sz="1800"/>
            </a:lvl4pPr>
            <a:lvl5pPr marL="1893887" indent="-28575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30F9C7-F2BD-004C-866D-C82917982C6F}" type="datetimeFigureOut">
              <a:rPr lang="en-US" smtClean="0"/>
              <a:t>6/6/16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000BF-9B83-B544-85CF-EE6A543B996A}" type="slidenum">
              <a:rPr lang="en-US" smtClean="0"/>
              <a:t>‹#›</a:t>
            </a:fld>
            <a:endParaRPr lang="en-US"/>
          </a:p>
        </p:txBody>
      </p:sp>
      <p:grpSp>
        <p:nvGrpSpPr>
          <p:cNvPr id="13" name="Group 12"/>
          <p:cNvGrpSpPr/>
          <p:nvPr/>
        </p:nvGrpSpPr>
        <p:grpSpPr>
          <a:xfrm>
            <a:off x="374904" y="1589722"/>
            <a:ext cx="11436096" cy="91440"/>
            <a:chOff x="284163" y="1913165"/>
            <a:chExt cx="8562911" cy="91440"/>
          </a:xfrm>
        </p:grpSpPr>
        <p:sp>
          <p:nvSpPr>
            <p:cNvPr id="14" name="Rectangle 13"/>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angle 17"/>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443113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37883" y="1735138"/>
            <a:ext cx="524256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7883" y="2590800"/>
            <a:ext cx="5242560" cy="3535362"/>
          </a:xfrm>
        </p:spPr>
        <p:txBody>
          <a:bodyPr>
            <a:normAutofit/>
          </a:bodyPr>
          <a:lstStyle>
            <a:lvl1pPr marL="342900" indent="-342900">
              <a:buFont typeface="Arial" panose="020B0604020202020204" pitchFamily="34" charset="0"/>
              <a:buChar char="•"/>
              <a:defRPr sz="2200"/>
            </a:lvl1pPr>
            <a:lvl2pPr marL="800100" indent="-342900">
              <a:buFont typeface="Arial" panose="020B0604020202020204" pitchFamily="34" charset="0"/>
              <a:buChar char="•"/>
              <a:defRPr sz="2000"/>
            </a:lvl2pPr>
            <a:lvl3pPr marL="1200150" indent="-285750">
              <a:buFont typeface="Arial" panose="020B0604020202020204" pitchFamily="34" charset="0"/>
              <a:buChar char="•"/>
              <a:defRPr sz="1800"/>
            </a:lvl3pPr>
            <a:lvl4pPr marL="1546225" indent="-285750">
              <a:buFont typeface="Arial" panose="020B0604020202020204" pitchFamily="34" charset="0"/>
              <a:buChar char="•"/>
              <a:defRPr sz="1800"/>
            </a:lvl4pPr>
            <a:lvl5pPr marL="1893887" indent="-2857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72660" y="1735138"/>
            <a:ext cx="524256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2660" y="2590800"/>
            <a:ext cx="5242560" cy="3535362"/>
          </a:xfrm>
        </p:spPr>
        <p:txBody>
          <a:bodyPr>
            <a:normAutofit/>
          </a:bodyPr>
          <a:lstStyle>
            <a:lvl1pPr marL="342900" indent="-342900">
              <a:buFont typeface="Arial" panose="020B0604020202020204" pitchFamily="34" charset="0"/>
              <a:buChar char="•"/>
              <a:defRPr sz="2200"/>
            </a:lvl1pPr>
            <a:lvl2pPr marL="800100" indent="-342900">
              <a:buFont typeface="Arial" panose="020B0604020202020204" pitchFamily="34" charset="0"/>
              <a:buChar char="•"/>
              <a:defRPr sz="2000"/>
            </a:lvl2pPr>
            <a:lvl3pPr marL="1200150" indent="-285750">
              <a:buFont typeface="Arial" panose="020B0604020202020204" pitchFamily="34" charset="0"/>
              <a:buChar char="•"/>
              <a:defRPr sz="1800"/>
            </a:lvl3pPr>
            <a:lvl4pPr marL="1546225" indent="-285750">
              <a:buFont typeface="Arial" panose="020B0604020202020204" pitchFamily="34" charset="0"/>
              <a:buChar char="•"/>
              <a:defRPr sz="1800"/>
            </a:lvl4pPr>
            <a:lvl5pPr marL="1893887" indent="-2857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30F9C7-F2BD-004C-866D-C82917982C6F}" type="datetimeFigureOut">
              <a:rPr lang="en-US" smtClean="0"/>
              <a:t>6/6/16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000BF-9B83-B544-85CF-EE6A543B996A}" type="slidenum">
              <a:rPr lang="en-US" smtClean="0"/>
              <a:t>‹#›</a:t>
            </a:fld>
            <a:endParaRPr lang="en-US"/>
          </a:p>
        </p:txBody>
      </p:sp>
      <p:grpSp>
        <p:nvGrpSpPr>
          <p:cNvPr id="15" name="Group 14"/>
          <p:cNvGrpSpPr/>
          <p:nvPr/>
        </p:nvGrpSpPr>
        <p:grpSpPr>
          <a:xfrm>
            <a:off x="374904" y="1573760"/>
            <a:ext cx="11436096" cy="91440"/>
            <a:chOff x="284163" y="1913165"/>
            <a:chExt cx="8562911" cy="91440"/>
          </a:xfrm>
        </p:grpSpPr>
        <p:sp>
          <p:nvSpPr>
            <p:cNvPr id="16" name="Rectangle 15"/>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angle 17"/>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9" name="Rectangle 18"/>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9312001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30F9C7-F2BD-004C-866D-C82917982C6F}" type="datetimeFigureOut">
              <a:rPr lang="en-US" smtClean="0"/>
              <a:t>6/6/16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000BF-9B83-B544-85CF-EE6A543B996A}" type="slidenum">
              <a:rPr lang="en-US" smtClean="0"/>
              <a:t>‹#›</a:t>
            </a:fld>
            <a:endParaRPr lang="en-US"/>
          </a:p>
        </p:txBody>
      </p:sp>
      <p:grpSp>
        <p:nvGrpSpPr>
          <p:cNvPr id="11" name="Group 10"/>
          <p:cNvGrpSpPr/>
          <p:nvPr/>
        </p:nvGrpSpPr>
        <p:grpSpPr>
          <a:xfrm>
            <a:off x="378884" y="1599424"/>
            <a:ext cx="11436096" cy="91440"/>
            <a:chOff x="284163" y="1913165"/>
            <a:chExt cx="8562911" cy="91440"/>
          </a:xfrm>
        </p:grpSpPr>
        <p:sp>
          <p:nvSpPr>
            <p:cNvPr id="12" name="Rectangle 11"/>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Rectangle 12"/>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9672156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0F9C7-F2BD-004C-866D-C82917982C6F}" type="datetimeFigureOut">
              <a:rPr lang="en-US" smtClean="0"/>
              <a:t>6/6/16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000BF-9B83-B544-85CF-EE6A543B996A}" type="slidenum">
              <a:rPr lang="en-US" smtClean="0"/>
              <a:t>‹#›</a:t>
            </a:fld>
            <a:endParaRPr lang="en-US"/>
          </a:p>
        </p:txBody>
      </p:sp>
      <p:grpSp>
        <p:nvGrpSpPr>
          <p:cNvPr id="9" name="Group 8"/>
          <p:cNvGrpSpPr/>
          <p:nvPr/>
        </p:nvGrpSpPr>
        <p:grpSpPr>
          <a:xfrm>
            <a:off x="378883" y="6270012"/>
            <a:ext cx="11436096" cy="91440"/>
            <a:chOff x="284163" y="1913165"/>
            <a:chExt cx="8562911" cy="91440"/>
          </a:xfrm>
        </p:grpSpPr>
        <p:sp>
          <p:nvSpPr>
            <p:cNvPr id="10" name="Rectangle 9"/>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Rectangle 12"/>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15" name="Group 14"/>
          <p:cNvGrpSpPr/>
          <p:nvPr/>
        </p:nvGrpSpPr>
        <p:grpSpPr>
          <a:xfrm>
            <a:off x="378884" y="619989"/>
            <a:ext cx="11436096" cy="91440"/>
            <a:chOff x="284163" y="1913165"/>
            <a:chExt cx="8562911" cy="91440"/>
          </a:xfrm>
        </p:grpSpPr>
        <p:sp>
          <p:nvSpPr>
            <p:cNvPr id="16" name="Rectangle 15"/>
            <p:cNvSpPr/>
            <p:nvPr/>
          </p:nvSpPr>
          <p:spPr>
            <a:xfrm>
              <a:off x="284163"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p:nvSpPr>
          <p:spPr>
            <a:xfrm>
              <a:off x="1994091" y="1913165"/>
              <a:ext cx="171907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angle 17"/>
            <p:cNvSpPr/>
            <p:nvPr/>
          </p:nvSpPr>
          <p:spPr>
            <a:xfrm>
              <a:off x="3704019" y="1913165"/>
              <a:ext cx="171907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9" name="Rectangle 18"/>
            <p:cNvSpPr/>
            <p:nvPr/>
          </p:nvSpPr>
          <p:spPr>
            <a:xfrm>
              <a:off x="5413947" y="1913165"/>
              <a:ext cx="1719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p:cNvSpPr/>
            <p:nvPr/>
          </p:nvSpPr>
          <p:spPr>
            <a:xfrm>
              <a:off x="7128002" y="1913165"/>
              <a:ext cx="1719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334477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75338" y="2133601"/>
            <a:ext cx="9435663"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059915" y="6437033"/>
            <a:ext cx="28448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A630F9C7-F2BD-004C-866D-C82917982C6F}" type="datetimeFigureOut">
              <a:rPr lang="en-US" smtClean="0"/>
              <a:t>6/6/16</a:t>
            </a:fld>
            <a:endParaRPr lang="en-US"/>
          </a:p>
        </p:txBody>
      </p:sp>
      <p:sp>
        <p:nvSpPr>
          <p:cNvPr id="5" name="Footer Placeholder 4"/>
          <p:cNvSpPr>
            <a:spLocks noGrp="1"/>
          </p:cNvSpPr>
          <p:nvPr>
            <p:ph type="ftr" sz="quarter" idx="3"/>
          </p:nvPr>
        </p:nvSpPr>
        <p:spPr>
          <a:xfrm>
            <a:off x="266264" y="6437033"/>
            <a:ext cx="8166536"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11075279" y="167347"/>
            <a:ext cx="840828"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72B000BF-9B83-B544-85CF-EE6A543B996A}" type="slidenum">
              <a:rPr lang="en-US" smtClean="0"/>
              <a:t>‹#›</a:t>
            </a:fld>
            <a:endParaRPr lang="en-US"/>
          </a:p>
        </p:txBody>
      </p:sp>
      <p:sp>
        <p:nvSpPr>
          <p:cNvPr id="2" name="Title Placeholder 1"/>
          <p:cNvSpPr>
            <a:spLocks noGrp="1"/>
          </p:cNvSpPr>
          <p:nvPr>
            <p:ph type="title"/>
          </p:nvPr>
        </p:nvSpPr>
        <p:spPr>
          <a:xfrm>
            <a:off x="378885" y="630382"/>
            <a:ext cx="11432116"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extLst>
      <p:ext uri="{BB962C8B-B14F-4D97-AF65-F5344CB8AC3E}">
        <p14:creationId xmlns:p14="http://schemas.microsoft.com/office/powerpoint/2010/main" val="602098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hslibraryguides.ucdenver.edu/openaccess/fun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788" y="642025"/>
            <a:ext cx="10411968" cy="1088136"/>
          </a:xfrm>
        </p:spPr>
        <p:txBody>
          <a:bodyPr>
            <a:normAutofit fontScale="90000"/>
          </a:bodyPr>
          <a:lstStyle/>
          <a:p>
            <a:pPr algn="r"/>
            <a:r>
              <a:rPr lang="en-US" dirty="0"/>
              <a:t>Managing an Open Access </a:t>
            </a:r>
            <a:r>
              <a:rPr lang="en-US" dirty="0" smtClean="0"/>
              <a:t>Fund</a:t>
            </a:r>
            <a:br>
              <a:rPr lang="en-US" dirty="0" smtClean="0"/>
            </a:br>
            <a:r>
              <a:rPr lang="en-US" dirty="0" smtClean="0"/>
              <a:t>Tips </a:t>
            </a:r>
            <a:r>
              <a:rPr lang="en-US" dirty="0"/>
              <a:t>from the Trenches</a:t>
            </a:r>
            <a:r>
              <a:rPr lang="en-US" dirty="0" smtClean="0">
                <a:effectLst/>
              </a:rPr>
              <a:t> </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2879035" y="2885605"/>
            <a:ext cx="6433930" cy="830997"/>
          </a:xfrm>
          <a:prstGeom prst="rect">
            <a:avLst/>
          </a:prstGeom>
          <a:noFill/>
        </p:spPr>
        <p:txBody>
          <a:bodyPr wrap="square" rtlCol="0">
            <a:spAutoFit/>
          </a:bodyPr>
          <a:lstStyle/>
          <a:p>
            <a:pPr algn="ctr"/>
            <a:r>
              <a:rPr lang="en-US" sz="2400" dirty="0" smtClean="0"/>
              <a:t>Heidi Zuniga and Lilian Hoffecker</a:t>
            </a:r>
          </a:p>
          <a:p>
            <a:pPr algn="ctr"/>
            <a:r>
              <a:rPr lang="en-US" sz="2400" dirty="0" smtClean="0"/>
              <a:t>Health Sciences Library, University of Colorado</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496" y="4389784"/>
            <a:ext cx="3101009" cy="1625048"/>
          </a:xfrm>
          <a:prstGeom prst="rect">
            <a:avLst/>
          </a:prstGeom>
        </p:spPr>
      </p:pic>
    </p:spTree>
    <p:extLst>
      <p:ext uri="{BB962C8B-B14F-4D97-AF65-F5344CB8AC3E}">
        <p14:creationId xmlns:p14="http://schemas.microsoft.com/office/powerpoint/2010/main" val="198978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Awardees by </a:t>
            </a:r>
            <a:r>
              <a:rPr lang="en-US" dirty="0" smtClean="0"/>
              <a:t>School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4151" y="1917471"/>
            <a:ext cx="6441766" cy="4632958"/>
          </a:xfrm>
        </p:spPr>
      </p:pic>
    </p:spTree>
    <p:extLst>
      <p:ext uri="{BB962C8B-B14F-4D97-AF65-F5344CB8AC3E}">
        <p14:creationId xmlns:p14="http://schemas.microsoft.com/office/powerpoint/2010/main" val="114549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Awardees by </a:t>
            </a:r>
            <a:r>
              <a:rPr lang="en-US" dirty="0" smtClean="0"/>
              <a:t>Status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8713" y="1850967"/>
            <a:ext cx="6668178" cy="4839353"/>
          </a:xfrm>
        </p:spPr>
      </p:pic>
    </p:spTree>
    <p:extLst>
      <p:ext uri="{BB962C8B-B14F-4D97-AF65-F5344CB8AC3E}">
        <p14:creationId xmlns:p14="http://schemas.microsoft.com/office/powerpoint/2010/main" val="1423160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Awardees by </a:t>
            </a:r>
            <a:r>
              <a:rPr lang="en-US" dirty="0" smtClean="0"/>
              <a:t>Publisher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5216" y="1850967"/>
            <a:ext cx="6582042" cy="4753309"/>
          </a:xfrm>
        </p:spPr>
      </p:pic>
    </p:spTree>
    <p:extLst>
      <p:ext uri="{BB962C8B-B14F-4D97-AF65-F5344CB8AC3E}">
        <p14:creationId xmlns:p14="http://schemas.microsoft.com/office/powerpoint/2010/main" val="1186778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and Challenges Experienced</a:t>
            </a:r>
            <a:endParaRPr lang="en-US" dirty="0"/>
          </a:p>
        </p:txBody>
      </p:sp>
      <p:sp>
        <p:nvSpPr>
          <p:cNvPr id="3" name="Content Placeholder 2"/>
          <p:cNvSpPr>
            <a:spLocks noGrp="1"/>
          </p:cNvSpPr>
          <p:nvPr>
            <p:ph idx="1"/>
          </p:nvPr>
        </p:nvSpPr>
        <p:spPr/>
        <p:txBody>
          <a:bodyPr>
            <a:normAutofit/>
          </a:bodyPr>
          <a:lstStyle/>
          <a:p>
            <a:r>
              <a:rPr lang="en-US" dirty="0" smtClean="0"/>
              <a:t>Payments</a:t>
            </a:r>
          </a:p>
          <a:p>
            <a:r>
              <a:rPr lang="en-US" dirty="0" smtClean="0"/>
              <a:t>Giving preference to new scholars</a:t>
            </a:r>
          </a:p>
          <a:p>
            <a:r>
              <a:rPr lang="en-US" dirty="0" smtClean="0"/>
              <a:t>Limit the publishers </a:t>
            </a:r>
          </a:p>
          <a:p>
            <a:r>
              <a:rPr lang="en-US" dirty="0" smtClean="0"/>
              <a:t>Source of funds- </a:t>
            </a:r>
            <a:r>
              <a:rPr lang="en-US" dirty="0" smtClean="0"/>
              <a:t>do researchers have money from grants, do medical students have grant money</a:t>
            </a:r>
            <a:endParaRPr lang="en-US" dirty="0"/>
          </a:p>
        </p:txBody>
      </p:sp>
    </p:spTree>
    <p:extLst>
      <p:ext uri="{BB962C8B-B14F-4D97-AF65-F5344CB8AC3E}">
        <p14:creationId xmlns:p14="http://schemas.microsoft.com/office/powerpoint/2010/main" val="1075922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solidFill>
                  <a:schemeClr val="tx1"/>
                </a:solidFill>
              </a:rPr>
              <a:t>Contact Us:</a:t>
            </a:r>
          </a:p>
          <a:p>
            <a:pPr lvl="1"/>
            <a:r>
              <a:rPr lang="en-US" dirty="0" err="1"/>
              <a:t>h</a:t>
            </a:r>
            <a:r>
              <a:rPr lang="en-US" dirty="0" err="1" smtClean="0"/>
              <a:t>eidi.zuniga@ucdenver.edu</a:t>
            </a:r>
            <a:endParaRPr lang="en-US" dirty="0" smtClean="0"/>
          </a:p>
          <a:p>
            <a:pPr lvl="1"/>
            <a:r>
              <a:rPr lang="en-US" dirty="0" err="1"/>
              <a:t>l</a:t>
            </a:r>
            <a:r>
              <a:rPr lang="en-US" dirty="0" err="1" smtClean="0"/>
              <a:t>ilian.hoffecker@ucdenver.edu</a:t>
            </a:r>
            <a:endParaRPr lang="en-US" dirty="0"/>
          </a:p>
        </p:txBody>
      </p:sp>
    </p:spTree>
    <p:extLst>
      <p:ext uri="{BB962C8B-B14F-4D97-AF65-F5344CB8AC3E}">
        <p14:creationId xmlns:p14="http://schemas.microsoft.com/office/powerpoint/2010/main" val="369388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OA Fund?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a:r>
            <a:r>
              <a:rPr lang="en-US" dirty="0"/>
              <a:t>Open-access (OA) literature is digital, online, free of charge, and free of most copyright and licensing restrictions</a:t>
            </a:r>
            <a:r>
              <a:rPr lang="en-US" dirty="0" smtClean="0"/>
              <a:t>.” – Peter </a:t>
            </a:r>
            <a:r>
              <a:rPr lang="en-US" dirty="0" err="1" smtClean="0"/>
              <a:t>Suber</a:t>
            </a:r>
            <a:endParaRPr lang="en-US" dirty="0"/>
          </a:p>
          <a:p>
            <a:r>
              <a:rPr lang="en-US" dirty="0" smtClean="0"/>
              <a:t>Many </a:t>
            </a:r>
            <a:r>
              <a:rPr lang="en-US" dirty="0" smtClean="0"/>
              <a:t>OA journals </a:t>
            </a:r>
            <a:r>
              <a:rPr lang="en-US" dirty="0"/>
              <a:t>follow the ”</a:t>
            </a:r>
            <a:r>
              <a:rPr lang="en-US" dirty="0" smtClean="0"/>
              <a:t>author-pays” </a:t>
            </a:r>
            <a:r>
              <a:rPr lang="en-US" dirty="0"/>
              <a:t>business </a:t>
            </a:r>
            <a:r>
              <a:rPr lang="en-US" dirty="0" smtClean="0"/>
              <a:t>model – Gold open access – where authors pay a fee while providing free access to readers</a:t>
            </a:r>
          </a:p>
          <a:p>
            <a:r>
              <a:rPr lang="en-US" dirty="0" smtClean="0"/>
              <a:t>An OA fund provides financing for the article processing charge (APC) ranging from a few hundred dollars to $4000</a:t>
            </a:r>
          </a:p>
          <a:p>
            <a:r>
              <a:rPr lang="en-US" dirty="0" smtClean="0"/>
              <a:t>Libraries have been the primary institution managing OA funds</a:t>
            </a:r>
          </a:p>
          <a:p>
            <a:r>
              <a:rPr lang="en-US" dirty="0" smtClean="0"/>
              <a:t>One of the drivers of the OA movement is the transfer of copyright by authors to publishers at the time of publication</a:t>
            </a:r>
          </a:p>
          <a:p>
            <a:endParaRPr lang="en-US" dirty="0" smtClean="0"/>
          </a:p>
        </p:txBody>
      </p:sp>
    </p:spTree>
    <p:extLst>
      <p:ext uri="{BB962C8B-B14F-4D97-AF65-F5344CB8AC3E}">
        <p14:creationId xmlns:p14="http://schemas.microsoft.com/office/powerpoint/2010/main" val="1806009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Ponder</a:t>
            </a:r>
            <a:endParaRPr lang="en-US" dirty="0"/>
          </a:p>
        </p:txBody>
      </p:sp>
      <p:sp>
        <p:nvSpPr>
          <p:cNvPr id="3" name="Content Placeholder 2"/>
          <p:cNvSpPr>
            <a:spLocks noGrp="1"/>
          </p:cNvSpPr>
          <p:nvPr>
            <p:ph idx="1"/>
          </p:nvPr>
        </p:nvSpPr>
        <p:spPr/>
        <p:txBody>
          <a:bodyPr>
            <a:normAutofit/>
          </a:bodyPr>
          <a:lstStyle/>
          <a:p>
            <a:pPr lvl="0"/>
            <a:r>
              <a:rPr lang="en-US" dirty="0" smtClean="0"/>
              <a:t>Should </a:t>
            </a:r>
            <a:r>
              <a:rPr lang="en-US" dirty="0"/>
              <a:t>libraries </a:t>
            </a:r>
            <a:r>
              <a:rPr lang="en-US" dirty="0" smtClean="0"/>
              <a:t>have </a:t>
            </a:r>
            <a:r>
              <a:rPr lang="en-US" dirty="0"/>
              <a:t>an OA Fund?  Are we paying twice – as a subscriber to a journal and as a funder of the APC (article processing charge) sometimes for the same journal? </a:t>
            </a:r>
          </a:p>
          <a:p>
            <a:pPr lvl="0"/>
            <a:r>
              <a:rPr lang="en-US" dirty="0" smtClean="0"/>
              <a:t>Should </a:t>
            </a:r>
            <a:r>
              <a:rPr lang="en-US" dirty="0"/>
              <a:t>librarians encourage Green OA instead of Gold OA so that authors can retain copyright?</a:t>
            </a:r>
          </a:p>
          <a:p>
            <a:pPr lvl="0"/>
            <a:r>
              <a:rPr lang="en-US" dirty="0"/>
              <a:t>Instead of paying the publishers can libraries financially contribute in another way that prioritizes the authors and the readers over the publishers? </a:t>
            </a:r>
          </a:p>
          <a:p>
            <a:endParaRPr lang="en-US" dirty="0"/>
          </a:p>
        </p:txBody>
      </p:sp>
    </p:spTree>
    <p:extLst>
      <p:ext uri="{BB962C8B-B14F-4D97-AF65-F5344CB8AC3E}">
        <p14:creationId xmlns:p14="http://schemas.microsoft.com/office/powerpoint/2010/main" val="3924323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85" y="0"/>
            <a:ext cx="11432116" cy="1598222"/>
          </a:xfrm>
        </p:spPr>
        <p:txBody>
          <a:bodyPr>
            <a:normAutofit/>
          </a:bodyPr>
          <a:lstStyle/>
          <a:p>
            <a:r>
              <a:rPr lang="en-US" dirty="0" smtClean="0"/>
              <a:t>Beginning of the HSL OA Fund</a:t>
            </a:r>
            <a:endParaRPr lang="en-US" dirty="0"/>
          </a:p>
        </p:txBody>
      </p:sp>
      <p:sp>
        <p:nvSpPr>
          <p:cNvPr id="3" name="Content Placeholder 2"/>
          <p:cNvSpPr>
            <a:spLocks noGrp="1"/>
          </p:cNvSpPr>
          <p:nvPr>
            <p:ph idx="1"/>
          </p:nvPr>
        </p:nvSpPr>
        <p:spPr/>
        <p:txBody>
          <a:bodyPr>
            <a:normAutofit/>
          </a:bodyPr>
          <a:lstStyle/>
          <a:p>
            <a:r>
              <a:rPr lang="en-US" dirty="0" smtClean="0"/>
              <a:t>Started Spring 2013</a:t>
            </a:r>
          </a:p>
          <a:p>
            <a:pPr lvl="0"/>
            <a:r>
              <a:rPr lang="en-US" dirty="0" smtClean="0"/>
              <a:t>Cancelled </a:t>
            </a:r>
            <a:r>
              <a:rPr lang="en-US" dirty="0" err="1" smtClean="0"/>
              <a:t>PLoS</a:t>
            </a:r>
            <a:r>
              <a:rPr lang="en-US" dirty="0" smtClean="0"/>
              <a:t> and BMC memberships to apply these fees to the OA Fund</a:t>
            </a:r>
          </a:p>
          <a:p>
            <a:pPr lvl="0"/>
            <a:r>
              <a:rPr lang="en-US" dirty="0" smtClean="0"/>
              <a:t>Growing familiarity with OA and interest in publishing in these journals, but no funding</a:t>
            </a:r>
            <a:endParaRPr lang="en-US" dirty="0"/>
          </a:p>
          <a:p>
            <a:endParaRPr lang="en-US" dirty="0"/>
          </a:p>
        </p:txBody>
      </p:sp>
    </p:spTree>
    <p:extLst>
      <p:ext uri="{BB962C8B-B14F-4D97-AF65-F5344CB8AC3E}">
        <p14:creationId xmlns:p14="http://schemas.microsoft.com/office/powerpoint/2010/main" val="2013177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lnSpcReduction="10000"/>
          </a:bodyPr>
          <a:lstStyle/>
          <a:p>
            <a:r>
              <a:rPr lang="en-US" dirty="0" smtClean="0"/>
              <a:t>Must be an affiliate of our campus</a:t>
            </a:r>
          </a:p>
          <a:p>
            <a:r>
              <a:rPr lang="en-US" dirty="0" smtClean="0"/>
              <a:t>Must be a fully OA journal</a:t>
            </a:r>
          </a:p>
          <a:p>
            <a:r>
              <a:rPr lang="en-US" dirty="0" smtClean="0"/>
              <a:t>Must be the first or corresponding author</a:t>
            </a:r>
          </a:p>
          <a:p>
            <a:r>
              <a:rPr lang="en-US" dirty="0" smtClean="0"/>
              <a:t>Articles must have been submitted or accepted</a:t>
            </a:r>
          </a:p>
          <a:p>
            <a:r>
              <a:rPr lang="en-US" dirty="0" smtClean="0"/>
              <a:t>Applicants should not have other funding source</a:t>
            </a:r>
          </a:p>
          <a:p>
            <a:r>
              <a:rPr lang="en-US" dirty="0" smtClean="0"/>
              <a:t>Priorities</a:t>
            </a:r>
            <a:r>
              <a:rPr lang="en-US" smtClean="0"/>
              <a:t>: 1</a:t>
            </a:r>
            <a:r>
              <a:rPr lang="en-US" dirty="0"/>
              <a:t>.) students; 2) </a:t>
            </a:r>
            <a:r>
              <a:rPr lang="en-US" dirty="0" smtClean="0"/>
              <a:t>residents/post-docs/</a:t>
            </a:r>
            <a:r>
              <a:rPr lang="en-US" dirty="0" err="1" smtClean="0"/>
              <a:t>jr</a:t>
            </a:r>
            <a:r>
              <a:rPr lang="en-US" dirty="0" smtClean="0"/>
              <a:t> </a:t>
            </a:r>
            <a:r>
              <a:rPr lang="en-US" dirty="0" err="1" smtClean="0"/>
              <a:t>fac</a:t>
            </a:r>
            <a:r>
              <a:rPr lang="en-US" dirty="0"/>
              <a:t>; 3) </a:t>
            </a:r>
            <a:r>
              <a:rPr lang="en-US" dirty="0" smtClean="0"/>
              <a:t>other faculty</a:t>
            </a:r>
          </a:p>
          <a:p>
            <a:r>
              <a:rPr lang="en-US" dirty="0" smtClean="0"/>
              <a:t>Must deposit article in our IR</a:t>
            </a:r>
            <a:endParaRPr lang="en-US" dirty="0"/>
          </a:p>
          <a:p>
            <a:endParaRPr lang="en-US" dirty="0"/>
          </a:p>
        </p:txBody>
      </p:sp>
      <p:sp>
        <p:nvSpPr>
          <p:cNvPr id="4" name="TextBox 3"/>
          <p:cNvSpPr txBox="1"/>
          <p:nvPr/>
        </p:nvSpPr>
        <p:spPr>
          <a:xfrm>
            <a:off x="2807601" y="6126164"/>
            <a:ext cx="1945178" cy="276999"/>
          </a:xfrm>
          <a:prstGeom prst="rect">
            <a:avLst/>
          </a:prstGeom>
          <a:noFill/>
        </p:spPr>
        <p:txBody>
          <a:bodyPr wrap="square" rtlCol="0">
            <a:spAutoFit/>
          </a:bodyPr>
          <a:lstStyle/>
          <a:p>
            <a:r>
              <a:rPr lang="en-US" sz="1200">
                <a:hlinkClick r:id="rId3"/>
              </a:rPr>
              <a:t>OA Fund </a:t>
            </a:r>
            <a:r>
              <a:rPr lang="en-US" sz="1200" smtClean="0">
                <a:hlinkClick r:id="rId3"/>
              </a:rPr>
              <a:t>Lib-Guide</a:t>
            </a:r>
            <a:endParaRPr lang="en-US" sz="1200"/>
          </a:p>
        </p:txBody>
      </p:sp>
    </p:spTree>
    <p:extLst>
      <p:ext uri="{BB962C8B-B14F-4D97-AF65-F5344CB8AC3E}">
        <p14:creationId xmlns:p14="http://schemas.microsoft.com/office/powerpoint/2010/main" val="1285156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normAutofit/>
          </a:bodyPr>
          <a:lstStyle/>
          <a:p>
            <a:r>
              <a:rPr lang="en-US" dirty="0"/>
              <a:t>2 rounds a </a:t>
            </a:r>
            <a:r>
              <a:rPr lang="en-US" dirty="0" smtClean="0"/>
              <a:t>year</a:t>
            </a:r>
            <a:endParaRPr lang="en-US" dirty="0"/>
          </a:p>
          <a:p>
            <a:r>
              <a:rPr lang="en-US" dirty="0"/>
              <a:t>Funding source: library budget</a:t>
            </a:r>
          </a:p>
          <a:p>
            <a:r>
              <a:rPr lang="en-US" dirty="0" smtClean="0"/>
              <a:t>Check the qualifications of the applicants</a:t>
            </a:r>
          </a:p>
          <a:p>
            <a:r>
              <a:rPr lang="en-US" dirty="0" smtClean="0"/>
              <a:t>If qualified, the full </a:t>
            </a:r>
            <a:r>
              <a:rPr lang="en-US" dirty="0"/>
              <a:t>APC </a:t>
            </a:r>
            <a:r>
              <a:rPr lang="en-US" dirty="0" smtClean="0"/>
              <a:t>is funded</a:t>
            </a:r>
          </a:p>
          <a:p>
            <a:r>
              <a:rPr lang="en-US" dirty="0" smtClean="0"/>
              <a:t>Once funding is awarded (reserve the funds), we allow </a:t>
            </a:r>
            <a:r>
              <a:rPr lang="en-US" dirty="0"/>
              <a:t>6 months for the paper to be published. </a:t>
            </a:r>
            <a:endParaRPr lang="en-US" dirty="0" smtClean="0"/>
          </a:p>
          <a:p>
            <a:r>
              <a:rPr lang="en-US" dirty="0" smtClean="0"/>
              <a:t>Pay </a:t>
            </a:r>
            <a:r>
              <a:rPr lang="en-US" dirty="0"/>
              <a:t>the publisher </a:t>
            </a:r>
            <a:r>
              <a:rPr lang="en-US" dirty="0" smtClean="0"/>
              <a:t>directly once we receive the invoice</a:t>
            </a:r>
            <a:endParaRPr lang="en-US" dirty="0"/>
          </a:p>
          <a:p>
            <a:endParaRPr lang="en-US" dirty="0"/>
          </a:p>
        </p:txBody>
      </p:sp>
    </p:spTree>
    <p:extLst>
      <p:ext uri="{BB962C8B-B14F-4D97-AF65-F5344CB8AC3E}">
        <p14:creationId xmlns:p14="http://schemas.microsoft.com/office/powerpoint/2010/main" val="3068661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Repository</a:t>
            </a:r>
            <a:endParaRPr lang="en-US" dirty="0"/>
          </a:p>
        </p:txBody>
      </p:sp>
      <p:sp>
        <p:nvSpPr>
          <p:cNvPr id="3" name="Content Placeholder 2"/>
          <p:cNvSpPr>
            <a:spLocks noGrp="1"/>
          </p:cNvSpPr>
          <p:nvPr>
            <p:ph idx="1"/>
          </p:nvPr>
        </p:nvSpPr>
        <p:spPr/>
        <p:txBody>
          <a:bodyPr/>
          <a:lstStyle/>
          <a:p>
            <a:r>
              <a:rPr lang="en-US" dirty="0"/>
              <a:t> </a:t>
            </a:r>
          </a:p>
          <a:p>
            <a:endParaRPr lang="en-US" dirty="0"/>
          </a:p>
        </p:txBody>
      </p:sp>
      <p:pic>
        <p:nvPicPr>
          <p:cNvPr id="4" name="Picture 3"/>
          <p:cNvPicPr>
            <a:picLocks noChangeAspect="1"/>
          </p:cNvPicPr>
          <p:nvPr/>
        </p:nvPicPr>
        <p:blipFill>
          <a:blip r:embed="rId3"/>
          <a:stretch>
            <a:fillRect/>
          </a:stretch>
        </p:blipFill>
        <p:spPr>
          <a:xfrm>
            <a:off x="647700" y="1909285"/>
            <a:ext cx="5621337" cy="4441193"/>
          </a:xfrm>
          <a:prstGeom prst="rect">
            <a:avLst/>
          </a:prstGeom>
        </p:spPr>
      </p:pic>
      <p:pic>
        <p:nvPicPr>
          <p:cNvPr id="5" name="Picture 4"/>
          <p:cNvPicPr>
            <a:picLocks noChangeAspect="1"/>
          </p:cNvPicPr>
          <p:nvPr/>
        </p:nvPicPr>
        <p:blipFill>
          <a:blip r:embed="rId4"/>
          <a:stretch>
            <a:fillRect/>
          </a:stretch>
        </p:blipFill>
        <p:spPr>
          <a:xfrm>
            <a:off x="6521809" y="1909285"/>
            <a:ext cx="5289192" cy="4443412"/>
          </a:xfrm>
          <a:prstGeom prst="rect">
            <a:avLst/>
          </a:prstGeom>
        </p:spPr>
      </p:pic>
    </p:spTree>
    <p:extLst>
      <p:ext uri="{BB962C8B-B14F-4D97-AF65-F5344CB8AC3E}">
        <p14:creationId xmlns:p14="http://schemas.microsoft.com/office/powerpoint/2010/main" val="2165907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the Visibility of the Funded Articles</a:t>
            </a:r>
            <a:endParaRPr lang="en-US" dirty="0"/>
          </a:p>
        </p:txBody>
      </p:sp>
      <p:pic>
        <p:nvPicPr>
          <p:cNvPr id="4" name="Content Placeholder 3"/>
          <p:cNvPicPr>
            <a:picLocks noGrp="1" noChangeAspect="1"/>
          </p:cNvPicPr>
          <p:nvPr>
            <p:ph idx="1"/>
          </p:nvPr>
        </p:nvPicPr>
        <p:blipFill>
          <a:blip r:embed="rId3"/>
          <a:stretch>
            <a:fillRect/>
          </a:stretch>
        </p:blipFill>
        <p:spPr>
          <a:xfrm>
            <a:off x="6675787" y="1955800"/>
            <a:ext cx="4872925" cy="3992563"/>
          </a:xfrm>
          <a:prstGeom prst="rect">
            <a:avLst/>
          </a:prstGeom>
        </p:spPr>
      </p:pic>
      <p:pic>
        <p:nvPicPr>
          <p:cNvPr id="6" name="Picture 5"/>
          <p:cNvPicPr>
            <a:picLocks noChangeAspect="1"/>
          </p:cNvPicPr>
          <p:nvPr/>
        </p:nvPicPr>
        <p:blipFill>
          <a:blip r:embed="rId4"/>
          <a:stretch>
            <a:fillRect/>
          </a:stretch>
        </p:blipFill>
        <p:spPr>
          <a:xfrm>
            <a:off x="1374178" y="1955800"/>
            <a:ext cx="4882509" cy="4070350"/>
          </a:xfrm>
          <a:prstGeom prst="rect">
            <a:avLst/>
          </a:prstGeom>
        </p:spPr>
      </p:pic>
    </p:spTree>
    <p:extLst>
      <p:ext uri="{BB962C8B-B14F-4D97-AF65-F5344CB8AC3E}">
        <p14:creationId xmlns:p14="http://schemas.microsoft.com/office/powerpoint/2010/main" val="850524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r>
              <a:rPr lang="en-US" dirty="0" smtClean="0"/>
              <a:t>Allocated budget over the last 3 years: $50,000</a:t>
            </a:r>
          </a:p>
          <a:p>
            <a:r>
              <a:rPr lang="en-US" dirty="0" smtClean="0"/>
              <a:t>Expended: $37,576</a:t>
            </a:r>
          </a:p>
          <a:p>
            <a:r>
              <a:rPr lang="en-US" dirty="0" smtClean="0"/>
              <a:t>Total number of applicants: 55</a:t>
            </a:r>
          </a:p>
          <a:p>
            <a:r>
              <a:rPr lang="en-US" dirty="0" smtClean="0"/>
              <a:t>Total number funded: 39</a:t>
            </a:r>
            <a:endParaRPr lang="en-US" dirty="0"/>
          </a:p>
        </p:txBody>
      </p:sp>
    </p:spTree>
    <p:extLst>
      <p:ext uri="{BB962C8B-B14F-4D97-AF65-F5344CB8AC3E}">
        <p14:creationId xmlns:p14="http://schemas.microsoft.com/office/powerpoint/2010/main" val="1816247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HSL">
  <a:themeElements>
    <a:clrScheme name="HSL AMC colors">
      <a:dk1>
        <a:srgbClr val="000000"/>
      </a:dk1>
      <a:lt1>
        <a:srgbClr val="FFFFFF"/>
      </a:lt1>
      <a:dk2>
        <a:srgbClr val="434342"/>
      </a:dk2>
      <a:lt2>
        <a:srgbClr val="CDD7D9"/>
      </a:lt2>
      <a:accent1>
        <a:srgbClr val="AF60BF"/>
      </a:accent1>
      <a:accent2>
        <a:srgbClr val="009797"/>
      </a:accent2>
      <a:accent3>
        <a:srgbClr val="387EE1"/>
      </a:accent3>
      <a:accent4>
        <a:srgbClr val="DD6B4E"/>
      </a:accent4>
      <a:accent5>
        <a:srgbClr val="CFB87B"/>
      </a:accent5>
      <a:accent6>
        <a:srgbClr val="FFFCCC"/>
      </a:accent6>
      <a:hlink>
        <a:srgbClr val="0645AD"/>
      </a:hlink>
      <a:folHlink>
        <a:srgbClr val="0B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SL" id="{8CB3FFF5-8ED3-D04A-A339-2A8BFED207C6}" vid="{219A8463-9C18-4442-A9ED-17DC76A6C4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HSL</Template>
  <TotalTime>773</TotalTime>
  <Words>1374</Words>
  <Application>Microsoft Macintosh PowerPoint</Application>
  <PresentationFormat>Widescreen</PresentationFormat>
  <Paragraphs>160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Wingdings</vt:lpstr>
      <vt:lpstr>Arial</vt:lpstr>
      <vt:lpstr>HSL</vt:lpstr>
      <vt:lpstr>Managing an Open Access Fund Tips from the Trenches </vt:lpstr>
      <vt:lpstr>What is an OA Fund?</vt:lpstr>
      <vt:lpstr>Questions to Ponder</vt:lpstr>
      <vt:lpstr>Beginning of the HSL OA Fund</vt:lpstr>
      <vt:lpstr>Requirements</vt:lpstr>
      <vt:lpstr>Logistics</vt:lpstr>
      <vt:lpstr>Institutional Repository</vt:lpstr>
      <vt:lpstr>Tracking the Visibility of the Funded Articles</vt:lpstr>
      <vt:lpstr>Statistics</vt:lpstr>
      <vt:lpstr>Awardees by School</vt:lpstr>
      <vt:lpstr>Awardees by Status</vt:lpstr>
      <vt:lpstr>Awardees by Publisher</vt:lpstr>
      <vt:lpstr>Lessons Learned and Challenges Experienced</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 Open Access Fund Tips from the Trenches</dc:title>
  <dc:creator>Hoffeck</dc:creator>
  <cp:lastModifiedBy>LHoffeck</cp:lastModifiedBy>
  <cp:revision>48</cp:revision>
  <cp:lastPrinted>2016-06-05T20:07:08Z</cp:lastPrinted>
  <dcterms:created xsi:type="dcterms:W3CDTF">2016-05-19T18:17:26Z</dcterms:created>
  <dcterms:modified xsi:type="dcterms:W3CDTF">2016-06-06T19:07:22Z</dcterms:modified>
</cp:coreProperties>
</file>