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wdp" ContentType="image/vnd.ms-photo"/>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56" r:id="rId2"/>
  </p:sldMasterIdLst>
  <p:notesMasterIdLst>
    <p:notesMasterId r:id="rId22"/>
  </p:notesMasterIdLst>
  <p:handoutMasterIdLst>
    <p:handoutMasterId r:id="rId23"/>
  </p:handoutMasterIdLst>
  <p:sldIdLst>
    <p:sldId id="257" r:id="rId3"/>
    <p:sldId id="359" r:id="rId4"/>
    <p:sldId id="358" r:id="rId5"/>
    <p:sldId id="361" r:id="rId6"/>
    <p:sldId id="354" r:id="rId7"/>
    <p:sldId id="372" r:id="rId8"/>
    <p:sldId id="366" r:id="rId9"/>
    <p:sldId id="376" r:id="rId10"/>
    <p:sldId id="375" r:id="rId11"/>
    <p:sldId id="367" r:id="rId12"/>
    <p:sldId id="363" r:id="rId13"/>
    <p:sldId id="378" r:id="rId14"/>
    <p:sldId id="379" r:id="rId15"/>
    <p:sldId id="377" r:id="rId16"/>
    <p:sldId id="371" r:id="rId17"/>
    <p:sldId id="370" r:id="rId18"/>
    <p:sldId id="369" r:id="rId19"/>
    <p:sldId id="368" r:id="rId20"/>
    <p:sldId id="258" r:id="rId2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3"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D8DD"/>
    <a:srgbClr val="AD242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2187" autoAdjust="0"/>
  </p:normalViewPr>
  <p:slideViewPr>
    <p:cSldViewPr>
      <p:cViewPr varScale="1">
        <p:scale>
          <a:sx n="63" d="100"/>
          <a:sy n="63" d="100"/>
        </p:scale>
        <p:origin x="-2208" y="-11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notesMaster" Target="notesMasters/notesMaster1.xml"/><Relationship Id="rId23" Type="http://schemas.openxmlformats.org/officeDocument/2006/relationships/handoutMaster" Target="handoutMasters/handoutMaster1.xml"/><Relationship Id="rId24" Type="http://schemas.openxmlformats.org/officeDocument/2006/relationships/printerSettings" Target="printerSettings/printerSettings1.bin"/><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r>
              <a:rPr lang="en-US" smtClean="0"/>
              <a:t>7 June 2016</a:t>
            </a:r>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2E0A8579-DA4D-4AA6-811E-CF9340764FD0}" type="slidenum">
              <a:rPr lang="en-US" smtClean="0"/>
              <a:t>‹#›</a:t>
            </a:fld>
            <a:endParaRPr lang="en-US"/>
          </a:p>
        </p:txBody>
      </p:sp>
    </p:spTree>
    <p:extLst>
      <p:ext uri="{BB962C8B-B14F-4D97-AF65-F5344CB8AC3E}">
        <p14:creationId xmlns:p14="http://schemas.microsoft.com/office/powerpoint/2010/main" val="2464637299"/>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r>
              <a:rPr lang="en-US" smtClean="0"/>
              <a:t>7 June 2016</a:t>
            </a:r>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13D4101F-D9F1-47AC-BBEC-A6035C03DF64}" type="slidenum">
              <a:rPr lang="en-US" smtClean="0"/>
              <a:t>‹#›</a:t>
            </a:fld>
            <a:endParaRPr lang="en-US"/>
          </a:p>
        </p:txBody>
      </p:sp>
    </p:spTree>
    <p:extLst>
      <p:ext uri="{BB962C8B-B14F-4D97-AF65-F5344CB8AC3E}">
        <p14:creationId xmlns:p14="http://schemas.microsoft.com/office/powerpoint/2010/main" val="1168869089"/>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50" baseline="0" dirty="0" smtClean="0">
              <a:latin typeface="Calibri"/>
              <a:cs typeface="Calibri"/>
            </a:endParaRPr>
          </a:p>
        </p:txBody>
      </p:sp>
      <p:sp>
        <p:nvSpPr>
          <p:cNvPr id="4" name="Slide Number Placeholder 3"/>
          <p:cNvSpPr>
            <a:spLocks noGrp="1"/>
          </p:cNvSpPr>
          <p:nvPr>
            <p:ph type="sldNum" sz="quarter" idx="10"/>
          </p:nvPr>
        </p:nvSpPr>
        <p:spPr/>
        <p:txBody>
          <a:bodyPr/>
          <a:lstStyle/>
          <a:p>
            <a:fld id="{130C4754-CF35-4113-99C4-72768D26B8ED}" type="slidenum">
              <a:rPr lang="en-US" smtClean="0">
                <a:solidFill>
                  <a:prstClr val="black"/>
                </a:solidFill>
              </a:rPr>
              <a:pPr/>
              <a:t>1</a:t>
            </a:fld>
            <a:endParaRPr lang="en-US">
              <a:solidFill>
                <a:prstClr val="black"/>
              </a:solidFill>
            </a:endParaRPr>
          </a:p>
        </p:txBody>
      </p:sp>
      <p:sp>
        <p:nvSpPr>
          <p:cNvPr id="5" name="Date Placeholder 4"/>
          <p:cNvSpPr>
            <a:spLocks noGrp="1"/>
          </p:cNvSpPr>
          <p:nvPr>
            <p:ph type="dt" idx="11"/>
          </p:nvPr>
        </p:nvSpPr>
        <p:spPr/>
        <p:txBody>
          <a:bodyPr/>
          <a:lstStyle/>
          <a:p>
            <a:r>
              <a:rPr lang="en-US" smtClean="0"/>
              <a:t>7 June 2016</a:t>
            </a:r>
            <a:endParaRPr lang="en-US"/>
          </a:p>
        </p:txBody>
      </p:sp>
    </p:spTree>
    <p:extLst>
      <p:ext uri="{BB962C8B-B14F-4D97-AF65-F5344CB8AC3E}">
        <p14:creationId xmlns:p14="http://schemas.microsoft.com/office/powerpoint/2010/main" val="3970701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50" baseline="0" dirty="0" smtClean="0">
              <a:latin typeface="+mj-lt"/>
            </a:endParaRPr>
          </a:p>
        </p:txBody>
      </p:sp>
      <p:sp>
        <p:nvSpPr>
          <p:cNvPr id="4" name="Slide Number Placeholder 3"/>
          <p:cNvSpPr>
            <a:spLocks noGrp="1"/>
          </p:cNvSpPr>
          <p:nvPr>
            <p:ph type="sldNum" sz="quarter" idx="10"/>
          </p:nvPr>
        </p:nvSpPr>
        <p:spPr/>
        <p:txBody>
          <a:bodyPr/>
          <a:lstStyle/>
          <a:p>
            <a:fld id="{13D4101F-D9F1-47AC-BBEC-A6035C03DF64}" type="slidenum">
              <a:rPr lang="en-US" smtClean="0">
                <a:solidFill>
                  <a:prstClr val="black"/>
                </a:solidFill>
              </a:rPr>
              <a:pPr/>
              <a:t>10</a:t>
            </a:fld>
            <a:endParaRPr lang="en-US">
              <a:solidFill>
                <a:prstClr val="black"/>
              </a:solidFill>
            </a:endParaRPr>
          </a:p>
        </p:txBody>
      </p:sp>
      <p:sp>
        <p:nvSpPr>
          <p:cNvPr id="5" name="Date Placeholder 4"/>
          <p:cNvSpPr>
            <a:spLocks noGrp="1"/>
          </p:cNvSpPr>
          <p:nvPr>
            <p:ph type="dt" idx="11"/>
          </p:nvPr>
        </p:nvSpPr>
        <p:spPr/>
        <p:txBody>
          <a:bodyPr/>
          <a:lstStyle/>
          <a:p>
            <a:r>
              <a:rPr lang="en-US" smtClean="0"/>
              <a:t>7 June 2016</a:t>
            </a:r>
            <a:endParaRPr lang="en-US"/>
          </a:p>
        </p:txBody>
      </p:sp>
    </p:spTree>
    <p:extLst>
      <p:ext uri="{BB962C8B-B14F-4D97-AF65-F5344CB8AC3E}">
        <p14:creationId xmlns:p14="http://schemas.microsoft.com/office/powerpoint/2010/main" val="27604976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00" dirty="0" smtClean="0">
                <a:latin typeface="Times New Roman" panose="02020603050405020304" pitchFamily="18" charset="0"/>
                <a:cs typeface="Times New Roman" panose="02020603050405020304" pitchFamily="18" charset="0"/>
              </a:rPr>
              <a:t>&lt;</a:t>
            </a:r>
            <a:r>
              <a:rPr lang="en-US" sz="800" b="0" i="0" kern="1200" dirty="0" smtClean="0">
                <a:solidFill>
                  <a:schemeClr val="tx1"/>
                </a:solidFill>
                <a:effectLst/>
                <a:latin typeface="Times New Roman" panose="02020603050405020304" pitchFamily="18" charset="0"/>
                <a:ea typeface="+mn-ea"/>
                <a:cs typeface="Times New Roman" panose="02020603050405020304" pitchFamily="18" charset="0"/>
              </a:rPr>
              <a:t>Furman, Nicholas; Truman, </a:t>
            </a:r>
            <a:r>
              <a:rPr lang="en-US" sz="800" b="0" i="0" kern="1200" dirty="0" err="1" smtClean="0">
                <a:solidFill>
                  <a:schemeClr val="tx1"/>
                </a:solidFill>
                <a:effectLst/>
                <a:latin typeface="Times New Roman" panose="02020603050405020304" pitchFamily="18" charset="0"/>
                <a:ea typeface="+mn-ea"/>
                <a:cs typeface="Times New Roman" panose="02020603050405020304" pitchFamily="18" charset="0"/>
              </a:rPr>
              <a:t>Kameryn</a:t>
            </a:r>
            <a:r>
              <a:rPr lang="en-US" sz="800" b="0" i="0" kern="1200" dirty="0" smtClean="0">
                <a:solidFill>
                  <a:schemeClr val="tx1"/>
                </a:solidFill>
                <a:effectLst/>
                <a:latin typeface="Times New Roman" panose="02020603050405020304" pitchFamily="18" charset="0"/>
                <a:ea typeface="+mn-ea"/>
                <a:cs typeface="Times New Roman" panose="02020603050405020304" pitchFamily="18" charset="0"/>
              </a:rPr>
              <a:t>; and Leonard, Meagan, "Human Powered Ice Resurfacing Machine" (2015). </a:t>
            </a:r>
            <a:r>
              <a:rPr lang="en-US" sz="800" b="0" i="1" kern="1200" dirty="0" smtClean="0">
                <a:solidFill>
                  <a:schemeClr val="tx1"/>
                </a:solidFill>
                <a:effectLst/>
                <a:latin typeface="Times New Roman" panose="02020603050405020304" pitchFamily="18" charset="0"/>
                <a:ea typeface="+mn-ea"/>
                <a:cs typeface="Times New Roman" panose="02020603050405020304" pitchFamily="18" charset="0"/>
              </a:rPr>
              <a:t>Mechanical Engineering Design Project Class.</a:t>
            </a:r>
            <a:r>
              <a:rPr lang="en-US" sz="800" b="0" i="0" kern="1200" dirty="0" smtClean="0">
                <a:solidFill>
                  <a:schemeClr val="tx1"/>
                </a:solidFill>
                <a:effectLst/>
                <a:latin typeface="Times New Roman" panose="02020603050405020304" pitchFamily="18" charset="0"/>
                <a:ea typeface="+mn-ea"/>
                <a:cs typeface="Times New Roman" panose="02020603050405020304" pitchFamily="18" charset="0"/>
              </a:rPr>
              <a:t> Paper 24.</a:t>
            </a:r>
            <a:r>
              <a:rPr lang="en-US" sz="800" dirty="0" smtClean="0">
                <a:latin typeface="Times New Roman" panose="02020603050405020304" pitchFamily="18" charset="0"/>
                <a:cs typeface="Times New Roman" panose="02020603050405020304" pitchFamily="18" charset="0"/>
              </a:rPr>
              <a:t/>
            </a:r>
            <a:br>
              <a:rPr lang="en-US" sz="800" dirty="0" smtClean="0">
                <a:latin typeface="Times New Roman" panose="02020603050405020304" pitchFamily="18" charset="0"/>
                <a:cs typeface="Times New Roman" panose="02020603050405020304" pitchFamily="18" charset="0"/>
              </a:rPr>
            </a:br>
            <a:r>
              <a:rPr lang="en-US" sz="800" b="0" i="0" kern="1200" dirty="0" smtClean="0">
                <a:solidFill>
                  <a:schemeClr val="tx1"/>
                </a:solidFill>
                <a:effectLst/>
                <a:latin typeface="Times New Roman" panose="02020603050405020304" pitchFamily="18" charset="0"/>
                <a:ea typeface="+mn-ea"/>
                <a:cs typeface="Times New Roman" panose="02020603050405020304" pitchFamily="18" charset="0"/>
              </a:rPr>
              <a:t>http://openscholarship.wustl.edu/mems411/24&gt;</a:t>
            </a:r>
          </a:p>
          <a:p>
            <a:endParaRPr lang="en-US" sz="1050" dirty="0" smtClean="0">
              <a:latin typeface="+mj-lt"/>
            </a:endParaRPr>
          </a:p>
          <a:p>
            <a:endParaRPr lang="en-US" sz="1050" dirty="0">
              <a:latin typeface="+mj-lt"/>
            </a:endParaRPr>
          </a:p>
        </p:txBody>
      </p:sp>
      <p:sp>
        <p:nvSpPr>
          <p:cNvPr id="4" name="Slide Number Placeholder 3"/>
          <p:cNvSpPr>
            <a:spLocks noGrp="1"/>
          </p:cNvSpPr>
          <p:nvPr>
            <p:ph type="sldNum" sz="quarter" idx="10"/>
          </p:nvPr>
        </p:nvSpPr>
        <p:spPr/>
        <p:txBody>
          <a:bodyPr/>
          <a:lstStyle/>
          <a:p>
            <a:fld id="{13D4101F-D9F1-47AC-BBEC-A6035C03DF64}" type="slidenum">
              <a:rPr lang="en-US" smtClean="0">
                <a:solidFill>
                  <a:prstClr val="black"/>
                </a:solidFill>
              </a:rPr>
              <a:pPr/>
              <a:t>11</a:t>
            </a:fld>
            <a:endParaRPr lang="en-US">
              <a:solidFill>
                <a:prstClr val="black"/>
              </a:solidFill>
            </a:endParaRPr>
          </a:p>
        </p:txBody>
      </p:sp>
      <p:sp>
        <p:nvSpPr>
          <p:cNvPr id="5" name="Date Placeholder 4"/>
          <p:cNvSpPr>
            <a:spLocks noGrp="1"/>
          </p:cNvSpPr>
          <p:nvPr>
            <p:ph type="dt" idx="11"/>
          </p:nvPr>
        </p:nvSpPr>
        <p:spPr/>
        <p:txBody>
          <a:bodyPr/>
          <a:lstStyle/>
          <a:p>
            <a:r>
              <a:rPr lang="en-US" smtClean="0"/>
              <a:t>7 June 2016</a:t>
            </a:r>
            <a:endParaRPr lang="en-US"/>
          </a:p>
        </p:txBody>
      </p:sp>
    </p:spTree>
    <p:extLst>
      <p:ext uri="{BB962C8B-B14F-4D97-AF65-F5344CB8AC3E}">
        <p14:creationId xmlns:p14="http://schemas.microsoft.com/office/powerpoint/2010/main" val="1483616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baseline="0" dirty="0" smtClean="0"/>
              <a:t>“</a:t>
            </a:r>
            <a:r>
              <a:rPr lang="en-US" b="0" i="0" baseline="0" dirty="0" smtClean="0"/>
              <a:t>fair and consistent mechanism through which IP may be made available for public use”</a:t>
            </a:r>
          </a:p>
          <a:p>
            <a:endParaRPr lang="en-US" b="0" i="0" baseline="0" dirty="0" smtClean="0"/>
          </a:p>
          <a:p>
            <a:endParaRPr lang="en-US" b="0" i="0" baseline="0" dirty="0" smtClean="0"/>
          </a:p>
          <a:p>
            <a:endParaRPr lang="en-US" b="0" i="1" baseline="0" dirty="0" smtClean="0"/>
          </a:p>
        </p:txBody>
      </p:sp>
      <p:sp>
        <p:nvSpPr>
          <p:cNvPr id="4" name="Slide Number Placeholder 3"/>
          <p:cNvSpPr>
            <a:spLocks noGrp="1"/>
          </p:cNvSpPr>
          <p:nvPr>
            <p:ph type="sldNum" sz="quarter" idx="10"/>
          </p:nvPr>
        </p:nvSpPr>
        <p:spPr/>
        <p:txBody>
          <a:bodyPr/>
          <a:lstStyle/>
          <a:p>
            <a:fld id="{13D4101F-D9F1-47AC-BBEC-A6035C03DF64}" type="slidenum">
              <a:rPr lang="en-US" smtClean="0">
                <a:solidFill>
                  <a:prstClr val="black"/>
                </a:solidFill>
              </a:rPr>
              <a:pPr/>
              <a:t>12</a:t>
            </a:fld>
            <a:endParaRPr lang="en-US">
              <a:solidFill>
                <a:prstClr val="black"/>
              </a:solidFill>
            </a:endParaRPr>
          </a:p>
        </p:txBody>
      </p:sp>
      <p:sp>
        <p:nvSpPr>
          <p:cNvPr id="5" name="Date Placeholder 4"/>
          <p:cNvSpPr>
            <a:spLocks noGrp="1"/>
          </p:cNvSpPr>
          <p:nvPr>
            <p:ph type="dt" idx="11"/>
          </p:nvPr>
        </p:nvSpPr>
        <p:spPr/>
        <p:txBody>
          <a:bodyPr/>
          <a:lstStyle/>
          <a:p>
            <a:r>
              <a:rPr lang="en-US" smtClean="0"/>
              <a:t>7 June 2016</a:t>
            </a:r>
            <a:endParaRPr lang="en-US"/>
          </a:p>
        </p:txBody>
      </p:sp>
    </p:spTree>
    <p:extLst>
      <p:ext uri="{BB962C8B-B14F-4D97-AF65-F5344CB8AC3E}">
        <p14:creationId xmlns:p14="http://schemas.microsoft.com/office/powerpoint/2010/main" val="22318341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a:t>
            </a:r>
            <a:r>
              <a:rPr lang="en-US" baseline="0" dirty="0" smtClean="0"/>
              <a:t> central purpose of the IP </a:t>
            </a:r>
            <a:r>
              <a:rPr lang="en-US" baseline="0" dirty="0" err="1" smtClean="0"/>
              <a:t>Pol’y</a:t>
            </a:r>
            <a:r>
              <a:rPr lang="en-US" baseline="0" dirty="0" smtClean="0"/>
              <a:t> is to allocate ownership of things created by WU employees**</a:t>
            </a:r>
            <a:endParaRPr lang="en-US" dirty="0" smtClean="0"/>
          </a:p>
          <a:p>
            <a:pPr marL="0" indent="0">
              <a:buFont typeface="Arial" panose="020B0604020202020204" pitchFamily="34" charset="0"/>
              <a:buNone/>
            </a:pPr>
            <a:endParaRPr lang="en-US" dirty="0" smtClean="0"/>
          </a:p>
          <a:p>
            <a:pPr marL="0" indent="0">
              <a:buFont typeface="Arial" panose="020B0604020202020204" pitchFamily="34" charset="0"/>
              <a:buNone/>
            </a:pPr>
            <a:endParaRPr lang="en-US" dirty="0" smtClean="0"/>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13D4101F-D9F1-47AC-BBEC-A6035C03DF64}" type="slidenum">
              <a:rPr lang="en-US" smtClean="0">
                <a:solidFill>
                  <a:prstClr val="black"/>
                </a:solidFill>
              </a:rPr>
              <a:pPr/>
              <a:t>13</a:t>
            </a:fld>
            <a:endParaRPr lang="en-US">
              <a:solidFill>
                <a:prstClr val="black"/>
              </a:solidFill>
            </a:endParaRPr>
          </a:p>
        </p:txBody>
      </p:sp>
      <p:sp>
        <p:nvSpPr>
          <p:cNvPr id="5" name="Date Placeholder 4"/>
          <p:cNvSpPr>
            <a:spLocks noGrp="1"/>
          </p:cNvSpPr>
          <p:nvPr>
            <p:ph type="dt" idx="11"/>
          </p:nvPr>
        </p:nvSpPr>
        <p:spPr/>
        <p:txBody>
          <a:bodyPr/>
          <a:lstStyle/>
          <a:p>
            <a:r>
              <a:rPr lang="en-US" smtClean="0"/>
              <a:t>7 June 2016</a:t>
            </a:r>
            <a:endParaRPr lang="en-US"/>
          </a:p>
        </p:txBody>
      </p:sp>
    </p:spTree>
    <p:extLst>
      <p:ext uri="{BB962C8B-B14F-4D97-AF65-F5344CB8AC3E}">
        <p14:creationId xmlns:p14="http://schemas.microsoft.com/office/powerpoint/2010/main" val="16316421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D4101F-D9F1-47AC-BBEC-A6035C03DF64}" type="slidenum">
              <a:rPr lang="en-US" smtClean="0">
                <a:solidFill>
                  <a:prstClr val="black"/>
                </a:solidFill>
              </a:rPr>
              <a:pPr/>
              <a:t>14</a:t>
            </a:fld>
            <a:endParaRPr lang="en-US">
              <a:solidFill>
                <a:prstClr val="black"/>
              </a:solidFill>
            </a:endParaRPr>
          </a:p>
        </p:txBody>
      </p:sp>
      <p:sp>
        <p:nvSpPr>
          <p:cNvPr id="5" name="Date Placeholder 4"/>
          <p:cNvSpPr>
            <a:spLocks noGrp="1"/>
          </p:cNvSpPr>
          <p:nvPr>
            <p:ph type="dt" idx="11"/>
          </p:nvPr>
        </p:nvSpPr>
        <p:spPr/>
        <p:txBody>
          <a:bodyPr/>
          <a:lstStyle/>
          <a:p>
            <a:r>
              <a:rPr lang="en-US" smtClean="0"/>
              <a:t>7 June 2016</a:t>
            </a:r>
            <a:endParaRPr lang="en-US"/>
          </a:p>
        </p:txBody>
      </p:sp>
    </p:spTree>
    <p:extLst>
      <p:ext uri="{BB962C8B-B14F-4D97-AF65-F5344CB8AC3E}">
        <p14:creationId xmlns:p14="http://schemas.microsoft.com/office/powerpoint/2010/main" val="28822458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50" baseline="0" dirty="0" smtClean="0">
                <a:latin typeface="+mj-lt"/>
              </a:rPr>
              <a:t>∑ </a:t>
            </a:r>
            <a:r>
              <a:rPr lang="en-US" sz="1050" baseline="0" dirty="0" smtClean="0">
                <a:latin typeface="+mj-lt"/>
              </a:rPr>
              <a:t>key for students to understand rights + responsibilities w/r to owning, sharing, distributing </a:t>
            </a:r>
            <a:r>
              <a:rPr lang="en-US" sz="1050" baseline="0" dirty="0" smtClean="0">
                <a:latin typeface="+mj-lt"/>
              </a:rPr>
              <a:t>research and their work.</a:t>
            </a:r>
            <a:endParaRPr lang="en-US" sz="1050" baseline="0" dirty="0" smtClean="0">
              <a:latin typeface="+mj-lt"/>
            </a:endParaRPr>
          </a:p>
          <a:p>
            <a:endParaRPr lang="en-US" sz="1050" baseline="0" dirty="0" smtClean="0">
              <a:latin typeface="+mj-lt"/>
            </a:endParaRPr>
          </a:p>
        </p:txBody>
      </p:sp>
      <p:sp>
        <p:nvSpPr>
          <p:cNvPr id="4" name="Slide Number Placeholder 3"/>
          <p:cNvSpPr>
            <a:spLocks noGrp="1"/>
          </p:cNvSpPr>
          <p:nvPr>
            <p:ph type="sldNum" sz="quarter" idx="10"/>
          </p:nvPr>
        </p:nvSpPr>
        <p:spPr/>
        <p:txBody>
          <a:bodyPr/>
          <a:lstStyle/>
          <a:p>
            <a:fld id="{13D4101F-D9F1-47AC-BBEC-A6035C03DF64}" type="slidenum">
              <a:rPr lang="en-US" smtClean="0">
                <a:solidFill>
                  <a:prstClr val="black"/>
                </a:solidFill>
              </a:rPr>
              <a:pPr/>
              <a:t>15</a:t>
            </a:fld>
            <a:endParaRPr lang="en-US">
              <a:solidFill>
                <a:prstClr val="black"/>
              </a:solidFill>
            </a:endParaRPr>
          </a:p>
        </p:txBody>
      </p:sp>
      <p:sp>
        <p:nvSpPr>
          <p:cNvPr id="5" name="Date Placeholder 4"/>
          <p:cNvSpPr>
            <a:spLocks noGrp="1"/>
          </p:cNvSpPr>
          <p:nvPr>
            <p:ph type="dt" idx="11"/>
          </p:nvPr>
        </p:nvSpPr>
        <p:spPr/>
        <p:txBody>
          <a:bodyPr/>
          <a:lstStyle/>
          <a:p>
            <a:r>
              <a:rPr lang="en-US" smtClean="0"/>
              <a:t>7 June 2016</a:t>
            </a:r>
            <a:endParaRPr lang="en-US"/>
          </a:p>
        </p:txBody>
      </p:sp>
    </p:spTree>
    <p:extLst>
      <p:ext uri="{BB962C8B-B14F-4D97-AF65-F5344CB8AC3E}">
        <p14:creationId xmlns:p14="http://schemas.microsoft.com/office/powerpoint/2010/main" val="29540710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50" baseline="0" dirty="0" smtClean="0">
              <a:latin typeface="+mj-lt"/>
            </a:endParaRPr>
          </a:p>
        </p:txBody>
      </p:sp>
      <p:sp>
        <p:nvSpPr>
          <p:cNvPr id="4" name="Slide Number Placeholder 3"/>
          <p:cNvSpPr>
            <a:spLocks noGrp="1"/>
          </p:cNvSpPr>
          <p:nvPr>
            <p:ph type="sldNum" sz="quarter" idx="10"/>
          </p:nvPr>
        </p:nvSpPr>
        <p:spPr/>
        <p:txBody>
          <a:bodyPr/>
          <a:lstStyle/>
          <a:p>
            <a:fld id="{13D4101F-D9F1-47AC-BBEC-A6035C03DF64}" type="slidenum">
              <a:rPr lang="en-US" smtClean="0">
                <a:solidFill>
                  <a:prstClr val="black"/>
                </a:solidFill>
              </a:rPr>
              <a:pPr/>
              <a:t>16</a:t>
            </a:fld>
            <a:endParaRPr lang="en-US">
              <a:solidFill>
                <a:prstClr val="black"/>
              </a:solidFill>
            </a:endParaRPr>
          </a:p>
        </p:txBody>
      </p:sp>
      <p:sp>
        <p:nvSpPr>
          <p:cNvPr id="5" name="Date Placeholder 4"/>
          <p:cNvSpPr>
            <a:spLocks noGrp="1"/>
          </p:cNvSpPr>
          <p:nvPr>
            <p:ph type="dt" idx="11"/>
          </p:nvPr>
        </p:nvSpPr>
        <p:spPr/>
        <p:txBody>
          <a:bodyPr/>
          <a:lstStyle/>
          <a:p>
            <a:r>
              <a:rPr lang="en-US" smtClean="0"/>
              <a:t>7 June 2016</a:t>
            </a:r>
            <a:endParaRPr lang="en-US"/>
          </a:p>
        </p:txBody>
      </p:sp>
    </p:spTree>
    <p:extLst>
      <p:ext uri="{BB962C8B-B14F-4D97-AF65-F5344CB8AC3E}">
        <p14:creationId xmlns:p14="http://schemas.microsoft.com/office/powerpoint/2010/main" val="13915832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00" dirty="0" smtClean="0">
                <a:latin typeface="Times New Roman" panose="02020603050405020304" pitchFamily="18" charset="0"/>
                <a:cs typeface="Times New Roman" panose="02020603050405020304" pitchFamily="18" charset="0"/>
              </a:rPr>
              <a:t>&lt;</a:t>
            </a:r>
            <a:r>
              <a:rPr lang="en-US" sz="800" dirty="0" smtClean="0">
                <a:latin typeface="Times New Roman" panose="02020603050405020304" pitchFamily="18" charset="0"/>
                <a:cs typeface="Times New Roman" panose="02020603050405020304" pitchFamily="18" charset="0"/>
              </a:rPr>
              <a:t>Blair </a:t>
            </a:r>
            <a:r>
              <a:rPr lang="en-US" sz="800" dirty="0" err="1" smtClean="0">
                <a:latin typeface="Times New Roman" panose="02020603050405020304" pitchFamily="18" charset="0"/>
                <a:cs typeface="Times New Roman" panose="02020603050405020304" pitchFamily="18" charset="0"/>
              </a:rPr>
              <a:t>Buttke</a:t>
            </a:r>
            <a:r>
              <a:rPr lang="en-US" sz="800" dirty="0" smtClean="0">
                <a:latin typeface="Times New Roman" panose="02020603050405020304" pitchFamily="18" charset="0"/>
                <a:cs typeface="Times New Roman" panose="02020603050405020304" pitchFamily="18" charset="0"/>
              </a:rPr>
              <a:t>, Microphone Series, CC BY NC-ND, https://www.behance.net/gallery/Microphone-Series/3804777</a:t>
            </a:r>
            <a:r>
              <a:rPr lang="en-US" sz="800" b="0" i="0" kern="1200" dirty="0" smtClean="0">
                <a:solidFill>
                  <a:schemeClr val="tx1"/>
                </a:solidFill>
                <a:effectLst/>
                <a:latin typeface="Times New Roman" panose="02020603050405020304" pitchFamily="18" charset="0"/>
                <a:ea typeface="+mn-ea"/>
                <a:cs typeface="Times New Roman" panose="02020603050405020304" pitchFamily="18" charset="0"/>
              </a:rPr>
              <a:t>&gt;</a:t>
            </a:r>
          </a:p>
          <a:p>
            <a:r>
              <a:rPr lang="en-US" sz="800" b="0" i="0" kern="1200" dirty="0" smtClean="0">
                <a:solidFill>
                  <a:schemeClr val="tx1"/>
                </a:solidFill>
                <a:effectLst/>
                <a:latin typeface="Times New Roman" panose="02020603050405020304" pitchFamily="18" charset="0"/>
                <a:ea typeface="+mn-ea"/>
                <a:cs typeface="Times New Roman" panose="02020603050405020304" pitchFamily="18" charset="0"/>
              </a:rPr>
              <a:t>&lt;http://digital.wustl.edu/ferguson/&gt;</a:t>
            </a:r>
          </a:p>
          <a:p>
            <a:endParaRPr lang="en-US" sz="1050" dirty="0" smtClean="0">
              <a:latin typeface="+mj-lt"/>
            </a:endParaRPr>
          </a:p>
          <a:p>
            <a:endParaRPr lang="en-US" sz="1050" dirty="0">
              <a:latin typeface="+mj-lt"/>
            </a:endParaRPr>
          </a:p>
        </p:txBody>
      </p:sp>
      <p:sp>
        <p:nvSpPr>
          <p:cNvPr id="4" name="Slide Number Placeholder 3"/>
          <p:cNvSpPr>
            <a:spLocks noGrp="1"/>
          </p:cNvSpPr>
          <p:nvPr>
            <p:ph type="sldNum" sz="quarter" idx="10"/>
          </p:nvPr>
        </p:nvSpPr>
        <p:spPr/>
        <p:txBody>
          <a:bodyPr/>
          <a:lstStyle/>
          <a:p>
            <a:fld id="{13D4101F-D9F1-47AC-BBEC-A6035C03DF64}" type="slidenum">
              <a:rPr lang="en-US" smtClean="0">
                <a:solidFill>
                  <a:prstClr val="black"/>
                </a:solidFill>
              </a:rPr>
              <a:pPr/>
              <a:t>17</a:t>
            </a:fld>
            <a:endParaRPr lang="en-US">
              <a:solidFill>
                <a:prstClr val="black"/>
              </a:solidFill>
            </a:endParaRPr>
          </a:p>
        </p:txBody>
      </p:sp>
      <p:sp>
        <p:nvSpPr>
          <p:cNvPr id="5" name="Date Placeholder 4"/>
          <p:cNvSpPr>
            <a:spLocks noGrp="1"/>
          </p:cNvSpPr>
          <p:nvPr>
            <p:ph type="dt" idx="11"/>
          </p:nvPr>
        </p:nvSpPr>
        <p:spPr/>
        <p:txBody>
          <a:bodyPr/>
          <a:lstStyle/>
          <a:p>
            <a:r>
              <a:rPr lang="en-US" smtClean="0"/>
              <a:t>7 June 2016</a:t>
            </a:r>
            <a:endParaRPr lang="en-US"/>
          </a:p>
        </p:txBody>
      </p:sp>
    </p:spTree>
    <p:extLst>
      <p:ext uri="{BB962C8B-B14F-4D97-AF65-F5344CB8AC3E}">
        <p14:creationId xmlns:p14="http://schemas.microsoft.com/office/powerpoint/2010/main" val="14251465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50" baseline="0" dirty="0" smtClean="0">
              <a:latin typeface="+mj-lt"/>
            </a:endParaRPr>
          </a:p>
          <a:p>
            <a:endParaRPr lang="en-US" sz="1050" baseline="0" dirty="0" smtClean="0">
              <a:latin typeface="+mj-lt"/>
            </a:endParaRPr>
          </a:p>
        </p:txBody>
      </p:sp>
      <p:sp>
        <p:nvSpPr>
          <p:cNvPr id="4" name="Slide Number Placeholder 3"/>
          <p:cNvSpPr>
            <a:spLocks noGrp="1"/>
          </p:cNvSpPr>
          <p:nvPr>
            <p:ph type="sldNum" sz="quarter" idx="10"/>
          </p:nvPr>
        </p:nvSpPr>
        <p:spPr/>
        <p:txBody>
          <a:bodyPr/>
          <a:lstStyle/>
          <a:p>
            <a:fld id="{13D4101F-D9F1-47AC-BBEC-A6035C03DF64}" type="slidenum">
              <a:rPr lang="en-US" smtClean="0">
                <a:solidFill>
                  <a:prstClr val="black"/>
                </a:solidFill>
              </a:rPr>
              <a:pPr/>
              <a:t>18</a:t>
            </a:fld>
            <a:endParaRPr lang="en-US">
              <a:solidFill>
                <a:prstClr val="black"/>
              </a:solidFill>
            </a:endParaRPr>
          </a:p>
        </p:txBody>
      </p:sp>
      <p:sp>
        <p:nvSpPr>
          <p:cNvPr id="5" name="Date Placeholder 4"/>
          <p:cNvSpPr>
            <a:spLocks noGrp="1"/>
          </p:cNvSpPr>
          <p:nvPr>
            <p:ph type="dt" idx="11"/>
          </p:nvPr>
        </p:nvSpPr>
        <p:spPr/>
        <p:txBody>
          <a:bodyPr/>
          <a:lstStyle/>
          <a:p>
            <a:r>
              <a:rPr lang="en-US" smtClean="0"/>
              <a:t>7 June 2016</a:t>
            </a:r>
            <a:endParaRPr lang="en-US"/>
          </a:p>
        </p:txBody>
      </p:sp>
    </p:spTree>
    <p:extLst>
      <p:ext uri="{BB962C8B-B14F-4D97-AF65-F5344CB8AC3E}">
        <p14:creationId xmlns:p14="http://schemas.microsoft.com/office/powerpoint/2010/main" val="17021690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latin typeface="Source Sans Pro" panose="020B0503030403020204" pitchFamily="34" charset="0"/>
            </a:endParaRPr>
          </a:p>
        </p:txBody>
      </p:sp>
      <p:sp>
        <p:nvSpPr>
          <p:cNvPr id="4" name="Slide Number Placeholder 3"/>
          <p:cNvSpPr>
            <a:spLocks noGrp="1"/>
          </p:cNvSpPr>
          <p:nvPr>
            <p:ph type="sldNum" sz="quarter" idx="10"/>
          </p:nvPr>
        </p:nvSpPr>
        <p:spPr/>
        <p:txBody>
          <a:bodyPr/>
          <a:lstStyle/>
          <a:p>
            <a:fld id="{130C4754-CF35-4113-99C4-72768D26B8ED}" type="slidenum">
              <a:rPr lang="en-US" smtClean="0">
                <a:solidFill>
                  <a:prstClr val="black"/>
                </a:solidFill>
              </a:rPr>
              <a:pPr/>
              <a:t>19</a:t>
            </a:fld>
            <a:endParaRPr lang="en-US">
              <a:solidFill>
                <a:prstClr val="black"/>
              </a:solidFill>
            </a:endParaRPr>
          </a:p>
        </p:txBody>
      </p:sp>
      <p:sp>
        <p:nvSpPr>
          <p:cNvPr id="5" name="Date Placeholder 4"/>
          <p:cNvSpPr>
            <a:spLocks noGrp="1"/>
          </p:cNvSpPr>
          <p:nvPr>
            <p:ph type="dt" idx="11"/>
          </p:nvPr>
        </p:nvSpPr>
        <p:spPr/>
        <p:txBody>
          <a:bodyPr/>
          <a:lstStyle/>
          <a:p>
            <a:r>
              <a:rPr lang="en-US" smtClean="0"/>
              <a:t>7 June 2016</a:t>
            </a:r>
            <a:endParaRPr lang="en-US"/>
          </a:p>
        </p:txBody>
      </p:sp>
    </p:spTree>
    <p:extLst>
      <p:ext uri="{BB962C8B-B14F-4D97-AF65-F5344CB8AC3E}">
        <p14:creationId xmlns:p14="http://schemas.microsoft.com/office/powerpoint/2010/main" val="20508118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Wingdings" panose="05000000000000000000" pitchFamily="2" charset="2"/>
              <a:buNone/>
            </a:pPr>
            <a:r>
              <a:rPr lang="en-US" sz="1050" b="0" baseline="0" dirty="0" smtClean="0">
                <a:latin typeface="+mn-lt"/>
              </a:rPr>
              <a:t>No single approach to handling the dissemination of student work.</a:t>
            </a:r>
          </a:p>
          <a:p>
            <a:pPr marL="0" indent="0">
              <a:buFont typeface="Wingdings" panose="05000000000000000000" pitchFamily="2" charset="2"/>
              <a:buNone/>
            </a:pPr>
            <a:endParaRPr lang="en-US" sz="1050" b="0" baseline="0" dirty="0" smtClean="0">
              <a:latin typeface="+mn-lt"/>
            </a:endParaRPr>
          </a:p>
          <a:p>
            <a:pPr marL="0" indent="0">
              <a:buFont typeface="Wingdings" panose="05000000000000000000" pitchFamily="2" charset="2"/>
              <a:buNone/>
            </a:pPr>
            <a:r>
              <a:rPr lang="en-US" sz="1050" b="0" baseline="0" dirty="0" smtClean="0">
                <a:latin typeface="+mn-lt"/>
              </a:rPr>
              <a:t>And no single reason why instructor may want to require it.</a:t>
            </a:r>
          </a:p>
          <a:p>
            <a:pPr marL="0" indent="0">
              <a:buFont typeface="Wingdings" panose="05000000000000000000" pitchFamily="2" charset="2"/>
              <a:buNone/>
            </a:pPr>
            <a:r>
              <a:rPr lang="en-US" sz="1050" b="0" u="sng" baseline="0" dirty="0" smtClean="0">
                <a:latin typeface="+mn-lt"/>
              </a:rPr>
              <a:t>motivations vary</a:t>
            </a:r>
            <a:r>
              <a:rPr lang="en-US" sz="1050" b="0" u="none" baseline="0" dirty="0" smtClean="0">
                <a:latin typeface="+mn-lt"/>
              </a:rPr>
              <a:t> </a:t>
            </a:r>
          </a:p>
          <a:p>
            <a:pPr marL="0" indent="0">
              <a:buFont typeface="Wingdings" panose="05000000000000000000" pitchFamily="2" charset="2"/>
              <a:buNone/>
            </a:pPr>
            <a:endParaRPr lang="en-US" sz="1050" b="0" u="none" baseline="0" dirty="0" smtClean="0">
              <a:latin typeface="+mn-lt"/>
            </a:endParaRPr>
          </a:p>
          <a:p>
            <a:pPr marL="0" indent="0">
              <a:buFont typeface="Wingdings" panose="05000000000000000000" pitchFamily="2" charset="2"/>
              <a:buNone/>
            </a:pPr>
            <a:r>
              <a:rPr lang="en-US" sz="1050" b="0" u="none" baseline="0" dirty="0" smtClean="0">
                <a:latin typeface="+mn-lt"/>
              </a:rPr>
              <a:t>&lt;</a:t>
            </a:r>
            <a:r>
              <a:rPr lang="en-US" sz="1050" b="0" baseline="0" dirty="0" smtClean="0">
                <a:latin typeface="+mn-lt"/>
              </a:rPr>
              <a:t>create examples for other students to model&gt; | &lt;show the type of work product created under her teaching&gt; | &lt;as record for accreditation or recruitment purposes&gt;</a:t>
            </a:r>
          </a:p>
          <a:p>
            <a:pPr marL="0" indent="0">
              <a:buFont typeface="Wingdings" panose="05000000000000000000" pitchFamily="2" charset="2"/>
              <a:buNone/>
            </a:pPr>
            <a:endParaRPr lang="en-US" sz="1050" b="0" baseline="0" dirty="0" smtClean="0">
              <a:latin typeface="+mn-lt"/>
            </a:endParaRPr>
          </a:p>
          <a:p>
            <a:pPr marL="0" indent="0">
              <a:buFont typeface="Wingdings" panose="05000000000000000000" pitchFamily="2" charset="2"/>
              <a:buNone/>
            </a:pPr>
            <a:endParaRPr lang="en-US" sz="1050" b="0" dirty="0">
              <a:latin typeface="+mn-lt"/>
            </a:endParaRPr>
          </a:p>
        </p:txBody>
      </p:sp>
      <p:sp>
        <p:nvSpPr>
          <p:cNvPr id="4" name="Slide Number Placeholder 3"/>
          <p:cNvSpPr>
            <a:spLocks noGrp="1"/>
          </p:cNvSpPr>
          <p:nvPr>
            <p:ph type="sldNum" sz="quarter" idx="10"/>
          </p:nvPr>
        </p:nvSpPr>
        <p:spPr/>
        <p:txBody>
          <a:bodyPr/>
          <a:lstStyle/>
          <a:p>
            <a:fld id="{13D4101F-D9F1-47AC-BBEC-A6035C03DF64}" type="slidenum">
              <a:rPr lang="en-US" smtClean="0">
                <a:solidFill>
                  <a:prstClr val="black"/>
                </a:solidFill>
              </a:rPr>
              <a:pPr/>
              <a:t>2</a:t>
            </a:fld>
            <a:endParaRPr lang="en-US">
              <a:solidFill>
                <a:prstClr val="black"/>
              </a:solidFill>
            </a:endParaRPr>
          </a:p>
        </p:txBody>
      </p:sp>
      <p:sp>
        <p:nvSpPr>
          <p:cNvPr id="5" name="Date Placeholder 4"/>
          <p:cNvSpPr>
            <a:spLocks noGrp="1"/>
          </p:cNvSpPr>
          <p:nvPr>
            <p:ph type="dt" idx="11"/>
          </p:nvPr>
        </p:nvSpPr>
        <p:spPr/>
        <p:txBody>
          <a:bodyPr/>
          <a:lstStyle/>
          <a:p>
            <a:r>
              <a:rPr lang="en-US" smtClean="0"/>
              <a:t>7 June 2016</a:t>
            </a:r>
            <a:endParaRPr lang="en-US"/>
          </a:p>
        </p:txBody>
      </p:sp>
    </p:spTree>
    <p:extLst>
      <p:ext uri="{BB962C8B-B14F-4D97-AF65-F5344CB8AC3E}">
        <p14:creationId xmlns:p14="http://schemas.microsoft.com/office/powerpoint/2010/main" val="27613491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anose="05000000000000000000" pitchFamily="2" charset="2"/>
              <a:buChar char="v"/>
            </a:pPr>
            <a:r>
              <a:rPr lang="en-US" sz="1050" baseline="0" dirty="0" smtClean="0">
                <a:latin typeface="+mn-lt"/>
              </a:rPr>
              <a:t>Faculty</a:t>
            </a:r>
            <a:endParaRPr lang="en-US" sz="1050" baseline="0" dirty="0" smtClean="0">
              <a:latin typeface="+mn-lt"/>
            </a:endParaRPr>
          </a:p>
          <a:p>
            <a:pPr marL="171450" indent="-171450">
              <a:buFont typeface="Wingdings" panose="05000000000000000000" pitchFamily="2" charset="2"/>
              <a:buChar char="v"/>
            </a:pPr>
            <a:r>
              <a:rPr lang="en-US" sz="1050" baseline="0" dirty="0" smtClean="0">
                <a:latin typeface="+mn-lt"/>
              </a:rPr>
              <a:t>Student</a:t>
            </a:r>
          </a:p>
          <a:p>
            <a:pPr marL="171450" indent="-171450">
              <a:buFont typeface="Wingdings" panose="05000000000000000000" pitchFamily="2" charset="2"/>
              <a:buChar char="v"/>
            </a:pPr>
            <a:r>
              <a:rPr lang="en-US" sz="1050" baseline="0" dirty="0" smtClean="0">
                <a:latin typeface="+mn-lt"/>
              </a:rPr>
              <a:t>Librarian</a:t>
            </a:r>
          </a:p>
          <a:p>
            <a:pPr marL="0" indent="0">
              <a:buFont typeface="Wingdings" panose="05000000000000000000" pitchFamily="2" charset="2"/>
              <a:buNone/>
            </a:pPr>
            <a:r>
              <a:rPr lang="en-US" sz="1050" b="1" baseline="0" dirty="0" smtClean="0">
                <a:latin typeface="+mn-lt"/>
              </a:rPr>
              <a:t>&lt;</a:t>
            </a:r>
            <a:r>
              <a:rPr lang="en-US" sz="1050" b="0" baseline="0" dirty="0" smtClean="0">
                <a:latin typeface="+mn-lt"/>
              </a:rPr>
              <a:t>rights</a:t>
            </a:r>
            <a:r>
              <a:rPr lang="en-US" sz="1050" b="1" baseline="0" dirty="0" smtClean="0">
                <a:latin typeface="+mn-lt"/>
              </a:rPr>
              <a:t>&gt; </a:t>
            </a:r>
            <a:r>
              <a:rPr lang="en-US" sz="1050" b="1" kern="1200" baseline="0" dirty="0" smtClean="0">
                <a:solidFill>
                  <a:schemeClr val="tx1"/>
                </a:solidFill>
                <a:latin typeface="+mn-lt"/>
                <a:ea typeface="+mn-ea"/>
                <a:cs typeface="+mn-cs"/>
              </a:rPr>
              <a:t>&lt;</a:t>
            </a:r>
            <a:r>
              <a:rPr lang="en-US" sz="1050" b="0" kern="1200" baseline="0" dirty="0" smtClean="0">
                <a:solidFill>
                  <a:schemeClr val="tx1"/>
                </a:solidFill>
                <a:latin typeface="+mn-lt"/>
                <a:ea typeface="+mn-ea"/>
                <a:cs typeface="+mn-cs"/>
              </a:rPr>
              <a:t>roles</a:t>
            </a:r>
            <a:r>
              <a:rPr lang="en-US" sz="1050" b="1" kern="1200" baseline="0" dirty="0" smtClean="0">
                <a:solidFill>
                  <a:schemeClr val="tx1"/>
                </a:solidFill>
                <a:latin typeface="+mn-lt"/>
                <a:ea typeface="+mn-ea"/>
                <a:cs typeface="+mn-cs"/>
              </a:rPr>
              <a:t>&gt; &lt;</a:t>
            </a:r>
            <a:r>
              <a:rPr lang="en-US" sz="1050" b="0" kern="1200" baseline="0" dirty="0" smtClean="0">
                <a:solidFill>
                  <a:schemeClr val="tx1"/>
                </a:solidFill>
                <a:latin typeface="+mn-lt"/>
                <a:ea typeface="+mn-ea"/>
                <a:cs typeface="+mn-cs"/>
              </a:rPr>
              <a:t>responsibilities</a:t>
            </a:r>
            <a:r>
              <a:rPr lang="en-US" sz="1050" b="1" kern="1200" baseline="0" dirty="0" smtClean="0">
                <a:solidFill>
                  <a:schemeClr val="tx1"/>
                </a:solidFill>
                <a:latin typeface="+mn-lt"/>
                <a:ea typeface="+mn-ea"/>
                <a:cs typeface="+mn-cs"/>
              </a:rPr>
              <a:t>&gt;</a:t>
            </a:r>
          </a:p>
          <a:p>
            <a:pPr marL="0" indent="0">
              <a:buFont typeface="Wingdings" panose="05000000000000000000" pitchFamily="2" charset="2"/>
              <a:buNone/>
            </a:pPr>
            <a:endParaRPr lang="en-US" sz="1050" b="0" kern="1200" baseline="0" dirty="0" smtClean="0">
              <a:solidFill>
                <a:schemeClr val="tx1"/>
              </a:solidFill>
              <a:latin typeface="+mn-lt"/>
              <a:ea typeface="+mn-ea"/>
              <a:cs typeface="+mn-cs"/>
            </a:endParaRPr>
          </a:p>
          <a:p>
            <a:pPr marL="0" indent="0">
              <a:buFont typeface="Wingdings" panose="05000000000000000000" pitchFamily="2" charset="2"/>
              <a:buNone/>
            </a:pPr>
            <a:r>
              <a:rPr lang="en-US" sz="1050" b="1" kern="1200" baseline="0" dirty="0" smtClean="0">
                <a:solidFill>
                  <a:schemeClr val="tx1"/>
                </a:solidFill>
                <a:latin typeface="+mn-lt"/>
                <a:ea typeface="+mn-ea"/>
                <a:cs typeface="+mn-cs"/>
              </a:rPr>
              <a:t>What</a:t>
            </a:r>
            <a:r>
              <a:rPr lang="en-US" sz="1050" b="0" kern="1200" baseline="0" dirty="0" smtClean="0">
                <a:solidFill>
                  <a:schemeClr val="tx1"/>
                </a:solidFill>
                <a:latin typeface="+mn-lt"/>
                <a:ea typeface="+mn-ea"/>
                <a:cs typeface="+mn-cs"/>
              </a:rPr>
              <a:t> can you do?</a:t>
            </a:r>
          </a:p>
          <a:p>
            <a:pPr marL="0" indent="0">
              <a:buFont typeface="Wingdings" panose="05000000000000000000" pitchFamily="2" charset="2"/>
              <a:buNone/>
            </a:pPr>
            <a:r>
              <a:rPr lang="en-US" sz="1050" b="1" kern="1200" baseline="0" dirty="0" smtClean="0">
                <a:solidFill>
                  <a:schemeClr val="tx1"/>
                </a:solidFill>
                <a:latin typeface="+mn-lt"/>
                <a:ea typeface="+mn-ea"/>
                <a:cs typeface="+mn-cs"/>
              </a:rPr>
              <a:t>When</a:t>
            </a:r>
            <a:r>
              <a:rPr lang="en-US" sz="1050" b="0" kern="1200" baseline="0" dirty="0" smtClean="0">
                <a:solidFill>
                  <a:schemeClr val="tx1"/>
                </a:solidFill>
                <a:latin typeface="+mn-lt"/>
                <a:ea typeface="+mn-ea"/>
                <a:cs typeface="+mn-cs"/>
              </a:rPr>
              <a:t> are you able to do it?</a:t>
            </a:r>
          </a:p>
          <a:p>
            <a:pPr marL="0" indent="0">
              <a:buFont typeface="Wingdings" panose="05000000000000000000" pitchFamily="2" charset="2"/>
              <a:buNone/>
            </a:pPr>
            <a:r>
              <a:rPr lang="en-US" sz="1050" b="1" kern="1200" baseline="0" dirty="0" smtClean="0">
                <a:solidFill>
                  <a:schemeClr val="tx1"/>
                </a:solidFill>
                <a:latin typeface="+mn-lt"/>
                <a:ea typeface="+mn-ea"/>
                <a:cs typeface="+mn-cs"/>
              </a:rPr>
              <a:t>Who</a:t>
            </a:r>
            <a:r>
              <a:rPr lang="en-US" sz="1050" b="0" kern="1200" baseline="0" dirty="0" smtClean="0">
                <a:solidFill>
                  <a:schemeClr val="tx1"/>
                </a:solidFill>
                <a:latin typeface="+mn-lt"/>
                <a:ea typeface="+mn-ea"/>
                <a:cs typeface="+mn-cs"/>
              </a:rPr>
              <a:t> is responsible for what?</a:t>
            </a:r>
            <a:endParaRPr lang="en-US" sz="1050" b="1" kern="1200" baseline="0" dirty="0" smtClean="0">
              <a:solidFill>
                <a:schemeClr val="tx1"/>
              </a:solidFill>
              <a:latin typeface="+mn-lt"/>
              <a:ea typeface="+mn-ea"/>
              <a:cs typeface="+mn-cs"/>
            </a:endParaRPr>
          </a:p>
          <a:p>
            <a:pPr marL="0" indent="0">
              <a:buFont typeface="Wingdings" panose="05000000000000000000" pitchFamily="2" charset="2"/>
              <a:buNone/>
            </a:pPr>
            <a:endParaRPr lang="en-US" sz="1050" b="0" kern="1200" baseline="0" dirty="0" smtClean="0">
              <a:solidFill>
                <a:schemeClr val="tx1"/>
              </a:solidFill>
              <a:latin typeface="+mn-lt"/>
              <a:ea typeface="+mn-ea"/>
              <a:cs typeface="+mn-cs"/>
            </a:endParaRPr>
          </a:p>
          <a:p>
            <a:pPr marL="0" indent="0">
              <a:buFont typeface="Wingdings" panose="05000000000000000000" pitchFamily="2" charset="2"/>
              <a:buNone/>
            </a:pPr>
            <a:r>
              <a:rPr lang="en-US" sz="1050" b="0" dirty="0" smtClean="0">
                <a:latin typeface="+mn-lt"/>
              </a:rPr>
              <a:t>LEGAL</a:t>
            </a:r>
            <a:r>
              <a:rPr lang="en-US" sz="1050" b="0" baseline="0" dirty="0" smtClean="0">
                <a:latin typeface="+mn-lt"/>
              </a:rPr>
              <a:t> </a:t>
            </a:r>
            <a:r>
              <a:rPr lang="en-US" sz="1050" b="0" baseline="0" dirty="0" smtClean="0">
                <a:latin typeface="+mn-lt"/>
              </a:rPr>
              <a:t>MECHANISMS</a:t>
            </a:r>
          </a:p>
          <a:p>
            <a:pPr marL="0" indent="0">
              <a:buFont typeface="Wingdings" panose="05000000000000000000" pitchFamily="2" charset="2"/>
              <a:buNone/>
            </a:pPr>
            <a:r>
              <a:rPr lang="en-US" sz="1050" b="0" baseline="0" dirty="0" smtClean="0">
                <a:latin typeface="+mn-lt"/>
              </a:rPr>
              <a:t>PRIVACY RIGHTS</a:t>
            </a:r>
          </a:p>
          <a:p>
            <a:pPr marL="0" indent="0">
              <a:buFont typeface="Wingdings" panose="05000000000000000000" pitchFamily="2" charset="2"/>
              <a:buNone/>
            </a:pPr>
            <a:r>
              <a:rPr lang="en-US" sz="1050" b="0" baseline="0" dirty="0" smtClean="0">
                <a:latin typeface="+mn-lt"/>
              </a:rPr>
              <a:t>ONLINE IDENTITY</a:t>
            </a:r>
          </a:p>
          <a:p>
            <a:pPr marL="0" indent="0">
              <a:buFont typeface="Wingdings" panose="05000000000000000000" pitchFamily="2" charset="2"/>
              <a:buNone/>
            </a:pPr>
            <a:r>
              <a:rPr lang="en-US" sz="1050" b="0" baseline="0" dirty="0" smtClean="0">
                <a:latin typeface="+mn-lt"/>
              </a:rPr>
              <a:t>PLATFORM CHOICE</a:t>
            </a:r>
          </a:p>
          <a:p>
            <a:pPr marL="0" indent="0">
              <a:buFont typeface="Wingdings" panose="05000000000000000000" pitchFamily="2" charset="2"/>
              <a:buNone/>
            </a:pPr>
            <a:r>
              <a:rPr lang="en-US" sz="1050" b="0" baseline="0" dirty="0" smtClean="0">
                <a:latin typeface="+mn-lt"/>
              </a:rPr>
              <a:t>ETHICAL Qs re: MANDATING DIGITAL PRESENCE</a:t>
            </a:r>
            <a:endParaRPr lang="en-US" sz="1050" b="0" dirty="0" smtClean="0">
              <a:latin typeface="+mn-lt"/>
            </a:endParaRPr>
          </a:p>
        </p:txBody>
      </p:sp>
      <p:sp>
        <p:nvSpPr>
          <p:cNvPr id="4" name="Slide Number Placeholder 3"/>
          <p:cNvSpPr>
            <a:spLocks noGrp="1"/>
          </p:cNvSpPr>
          <p:nvPr>
            <p:ph type="sldNum" sz="quarter" idx="10"/>
          </p:nvPr>
        </p:nvSpPr>
        <p:spPr/>
        <p:txBody>
          <a:bodyPr/>
          <a:lstStyle/>
          <a:p>
            <a:fld id="{13D4101F-D9F1-47AC-BBEC-A6035C03DF64}" type="slidenum">
              <a:rPr lang="en-US" smtClean="0">
                <a:solidFill>
                  <a:prstClr val="black"/>
                </a:solidFill>
              </a:rPr>
              <a:pPr/>
              <a:t>3</a:t>
            </a:fld>
            <a:endParaRPr lang="en-US">
              <a:solidFill>
                <a:prstClr val="black"/>
              </a:solidFill>
            </a:endParaRPr>
          </a:p>
        </p:txBody>
      </p:sp>
      <p:sp>
        <p:nvSpPr>
          <p:cNvPr id="5" name="Date Placeholder 4"/>
          <p:cNvSpPr>
            <a:spLocks noGrp="1"/>
          </p:cNvSpPr>
          <p:nvPr>
            <p:ph type="dt" idx="11"/>
          </p:nvPr>
        </p:nvSpPr>
        <p:spPr/>
        <p:txBody>
          <a:bodyPr/>
          <a:lstStyle/>
          <a:p>
            <a:r>
              <a:rPr lang="en-US" smtClean="0"/>
              <a:t>7 June 2016</a:t>
            </a:r>
            <a:endParaRPr lang="en-US"/>
          </a:p>
        </p:txBody>
      </p:sp>
    </p:spTree>
    <p:extLst>
      <p:ext uri="{BB962C8B-B14F-4D97-AF65-F5344CB8AC3E}">
        <p14:creationId xmlns:p14="http://schemas.microsoft.com/office/powerpoint/2010/main" val="13040744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050" b="0" kern="1200" baseline="0" dirty="0" smtClean="0">
                <a:solidFill>
                  <a:schemeClr val="tx1"/>
                </a:solidFill>
                <a:latin typeface="+mn-lt"/>
                <a:ea typeface="+mn-ea"/>
                <a:cs typeface="+mn-cs"/>
              </a:rPr>
              <a:t>= </a:t>
            </a:r>
            <a:r>
              <a:rPr lang="en-US" sz="1050" b="0" i="1" kern="1200" baseline="0" dirty="0" smtClean="0">
                <a:solidFill>
                  <a:schemeClr val="tx1"/>
                </a:solidFill>
                <a:latin typeface="+mn-lt"/>
                <a:ea typeface="+mn-ea"/>
                <a:cs typeface="+mn-cs"/>
              </a:rPr>
              <a:t>experience</a:t>
            </a:r>
            <a:r>
              <a:rPr lang="en-US" sz="1050" b="0" i="0" kern="1200" baseline="0" dirty="0" smtClean="0">
                <a:solidFill>
                  <a:schemeClr val="tx1"/>
                </a:solidFill>
                <a:latin typeface="+mn-lt"/>
                <a:ea typeface="+mn-ea"/>
                <a:cs typeface="+mn-cs"/>
              </a:rPr>
              <a:t> + </a:t>
            </a:r>
            <a:r>
              <a:rPr lang="en-US" sz="1050" b="0" i="1" kern="1200" baseline="0" dirty="0" smtClean="0">
                <a:solidFill>
                  <a:schemeClr val="tx1"/>
                </a:solidFill>
                <a:latin typeface="+mn-lt"/>
                <a:ea typeface="+mn-ea"/>
                <a:cs typeface="+mn-cs"/>
              </a:rPr>
              <a:t>perspective</a:t>
            </a:r>
            <a:endParaRPr lang="en-US" sz="1050" b="0" i="0" kern="1200" baseline="0" dirty="0" smtClean="0">
              <a:solidFill>
                <a:schemeClr val="tx1"/>
              </a:solidFill>
              <a:latin typeface="+mn-lt"/>
              <a:ea typeface="+mn-ea"/>
              <a:cs typeface="+mn-cs"/>
            </a:endParaRPr>
          </a:p>
          <a:p>
            <a:pPr marL="628650" lvl="1" indent="-171450">
              <a:buFont typeface="Courier New" panose="02070309020205020404" pitchFamily="49" charset="0"/>
              <a:buChar char="o"/>
            </a:pPr>
            <a:r>
              <a:rPr lang="en-US" sz="1050" b="0" i="0" kern="1200" baseline="0" dirty="0" smtClean="0">
                <a:solidFill>
                  <a:schemeClr val="tx1"/>
                </a:solidFill>
                <a:latin typeface="+mn-lt"/>
                <a:ea typeface="+mn-ea"/>
                <a:cs typeface="+mn-cs"/>
              </a:rPr>
              <a:t>building online collections</a:t>
            </a:r>
          </a:p>
          <a:p>
            <a:pPr marL="628650" lvl="1" indent="-171450">
              <a:buFont typeface="Courier New" panose="02070309020205020404" pitchFamily="49" charset="0"/>
              <a:buChar char="o"/>
            </a:pPr>
            <a:r>
              <a:rPr lang="en-US" sz="1050" b="0" i="0" kern="1200" baseline="0" dirty="0" smtClean="0">
                <a:solidFill>
                  <a:schemeClr val="tx1"/>
                </a:solidFill>
                <a:latin typeface="+mn-lt"/>
                <a:ea typeface="+mn-ea"/>
                <a:cs typeface="+mn-cs"/>
              </a:rPr>
              <a:t>establishing access options</a:t>
            </a:r>
          </a:p>
          <a:p>
            <a:pPr marL="628650" lvl="1" indent="-171450">
              <a:buFont typeface="Courier New" panose="02070309020205020404" pitchFamily="49" charset="0"/>
              <a:buChar char="o"/>
            </a:pPr>
            <a:r>
              <a:rPr lang="en-US" sz="1050" b="0" i="0" kern="1200" baseline="0" dirty="0" smtClean="0">
                <a:solidFill>
                  <a:schemeClr val="tx1"/>
                </a:solidFill>
                <a:latin typeface="+mn-lt"/>
                <a:ea typeface="+mn-ea"/>
                <a:cs typeface="+mn-cs"/>
              </a:rPr>
              <a:t>supporting pedagogical outcomes</a:t>
            </a:r>
            <a:endParaRPr lang="en-US" sz="1050" b="1" kern="1200" baseline="0" dirty="0" smtClean="0">
              <a:solidFill>
                <a:schemeClr val="tx1"/>
              </a:solidFill>
              <a:latin typeface="+mn-lt"/>
              <a:ea typeface="+mn-ea"/>
              <a:cs typeface="+mn-cs"/>
            </a:endParaRPr>
          </a:p>
          <a:p>
            <a:pPr marL="0" indent="0">
              <a:buFont typeface="Wingdings" panose="05000000000000000000" pitchFamily="2" charset="2"/>
              <a:buNone/>
            </a:pPr>
            <a:endParaRPr lang="en-US" sz="1050" b="0" kern="1200" baseline="0" dirty="0" smtClean="0">
              <a:solidFill>
                <a:schemeClr val="tx1"/>
              </a:solidFill>
              <a:latin typeface="+mn-lt"/>
              <a:ea typeface="+mn-ea"/>
              <a:cs typeface="+mn-cs"/>
            </a:endParaRPr>
          </a:p>
          <a:p>
            <a:pPr marL="171450" indent="-171450">
              <a:buFont typeface="Arial" panose="020B0604020202020204" pitchFamily="34" charset="0"/>
              <a:buChar char="•"/>
            </a:pPr>
            <a:r>
              <a:rPr lang="en-US" sz="1050" b="0" kern="1200" baseline="0" dirty="0" smtClean="0">
                <a:solidFill>
                  <a:schemeClr val="tx1"/>
                </a:solidFill>
                <a:latin typeface="+mn-lt"/>
                <a:ea typeface="+mn-ea"/>
                <a:cs typeface="+mn-cs"/>
              </a:rPr>
              <a:t>platforms </a:t>
            </a:r>
            <a:r>
              <a:rPr lang="en-US" sz="1050" b="0" kern="1200" baseline="0" dirty="0" smtClean="0">
                <a:solidFill>
                  <a:schemeClr val="tx1"/>
                </a:solidFill>
                <a:latin typeface="+mn-lt"/>
                <a:ea typeface="+mn-ea"/>
                <a:cs typeface="+mn-cs"/>
              </a:rPr>
              <a:t>+ functional specialists</a:t>
            </a:r>
          </a:p>
          <a:p>
            <a:pPr marL="0" indent="0">
              <a:buFont typeface="Arial" panose="020B0604020202020204" pitchFamily="34" charset="0"/>
              <a:buNone/>
            </a:pPr>
            <a:endParaRPr lang="en-US" sz="1050" b="0" kern="1200" baseline="0" dirty="0" smtClean="0">
              <a:solidFill>
                <a:schemeClr val="tx1"/>
              </a:solidFill>
              <a:latin typeface="+mn-lt"/>
              <a:ea typeface="+mn-ea"/>
              <a:cs typeface="+mn-cs"/>
            </a:endParaRPr>
          </a:p>
          <a:p>
            <a:pPr marL="171450" indent="-171450">
              <a:buFont typeface="Arial" panose="020B0604020202020204" pitchFamily="34" charset="0"/>
              <a:buChar char="•"/>
            </a:pPr>
            <a:r>
              <a:rPr lang="en-US" sz="1050" b="1" kern="1200" baseline="0" dirty="0" smtClean="0">
                <a:solidFill>
                  <a:schemeClr val="tx1"/>
                </a:solidFill>
                <a:latin typeface="+mn-lt"/>
                <a:ea typeface="+mn-ea"/>
                <a:cs typeface="+mn-cs"/>
              </a:rPr>
              <a:t>scholarly communications</a:t>
            </a:r>
            <a:r>
              <a:rPr lang="en-US" sz="1050" b="0" kern="1200" baseline="0" dirty="0" smtClean="0">
                <a:solidFill>
                  <a:schemeClr val="tx1"/>
                </a:solidFill>
                <a:latin typeface="+mn-lt"/>
                <a:ea typeface="+mn-ea"/>
                <a:cs typeface="+mn-cs"/>
              </a:rPr>
              <a:t> :: author rights | data mgmt. | metadata + preservation</a:t>
            </a:r>
            <a:endParaRPr lang="en-US" sz="1050" b="1" kern="1200" baseline="0" dirty="0" smtClean="0">
              <a:solidFill>
                <a:schemeClr val="tx1"/>
              </a:solidFill>
              <a:latin typeface="+mn-lt"/>
              <a:ea typeface="+mn-ea"/>
              <a:cs typeface="+mn-cs"/>
            </a:endParaRPr>
          </a:p>
          <a:p>
            <a:pPr marL="0" indent="0">
              <a:buFont typeface="Arial" panose="020B0604020202020204" pitchFamily="34" charset="0"/>
              <a:buNone/>
            </a:pPr>
            <a:endParaRPr lang="en-US" sz="1050" b="0" kern="1200" baseline="0" dirty="0" smtClean="0">
              <a:solidFill>
                <a:schemeClr val="tx1"/>
              </a:solidFill>
              <a:latin typeface="+mn-lt"/>
              <a:ea typeface="+mn-ea"/>
              <a:cs typeface="+mn-cs"/>
            </a:endParaRPr>
          </a:p>
          <a:p>
            <a:pPr marL="171450" indent="-171450">
              <a:buFont typeface="Arial" panose="020B0604020202020204" pitchFamily="34" charset="0"/>
              <a:buChar char="•"/>
            </a:pPr>
            <a:r>
              <a:rPr lang="en-US" sz="1050" b="0" kern="1200" baseline="0" dirty="0" smtClean="0">
                <a:solidFill>
                  <a:schemeClr val="tx1"/>
                </a:solidFill>
                <a:latin typeface="+mn-lt"/>
                <a:ea typeface="+mn-ea"/>
                <a:cs typeface="+mn-cs"/>
              </a:rPr>
              <a:t>What KLS calls “consulting knowledge managers” </a:t>
            </a:r>
            <a:endParaRPr lang="en-US" sz="1050" b="0" kern="1200" baseline="0" dirty="0" smtClean="0">
              <a:solidFill>
                <a:schemeClr val="tx1"/>
              </a:solidFill>
              <a:latin typeface="+mn-lt"/>
              <a:ea typeface="+mn-ea"/>
              <a:cs typeface="+mn-cs"/>
            </a:endParaRPr>
          </a:p>
          <a:p>
            <a:pPr marL="0" indent="0">
              <a:buFont typeface="Arial" panose="020B0604020202020204" pitchFamily="34" charset="0"/>
              <a:buNone/>
            </a:pPr>
            <a:endParaRPr lang="en-US" sz="1050" b="0" kern="1200" baseline="0" dirty="0" smtClean="0">
              <a:solidFill>
                <a:schemeClr val="tx1"/>
              </a:solidFill>
              <a:latin typeface="+mn-lt"/>
              <a:ea typeface="+mn-ea"/>
              <a:cs typeface="+mn-cs"/>
            </a:endParaRPr>
          </a:p>
          <a:p>
            <a:pPr marL="171450" indent="-171450">
              <a:buFont typeface="Arial" panose="020B0604020202020204" pitchFamily="34" charset="0"/>
              <a:buChar char="•"/>
            </a:pPr>
            <a:r>
              <a:rPr lang="en-US" sz="1050" b="0" kern="1200" baseline="0" dirty="0" smtClean="0">
                <a:solidFill>
                  <a:schemeClr val="tx1"/>
                </a:solidFill>
                <a:latin typeface="+mn-lt"/>
                <a:ea typeface="+mn-ea"/>
                <a:cs typeface="+mn-cs"/>
              </a:rPr>
              <a:t>cultivating </a:t>
            </a:r>
            <a:r>
              <a:rPr lang="en-US" sz="1050" b="0" kern="1200" baseline="0" dirty="0" smtClean="0">
                <a:solidFill>
                  <a:schemeClr val="tx1"/>
                </a:solidFill>
                <a:latin typeface="+mn-lt"/>
                <a:ea typeface="+mn-ea"/>
                <a:cs typeface="+mn-cs"/>
              </a:rPr>
              <a:t>expertise in range of fields promotes ability to continue providing meaningful support</a:t>
            </a:r>
          </a:p>
          <a:p>
            <a:pPr marL="0" indent="0">
              <a:buFont typeface="Arial" panose="020B0604020202020204" pitchFamily="34" charset="0"/>
              <a:buNone/>
            </a:pPr>
            <a:r>
              <a:rPr lang="en-US" sz="1100" dirty="0" smtClean="0">
                <a:latin typeface="+mj-lt"/>
              </a:rPr>
              <a:t>AND</a:t>
            </a:r>
            <a:r>
              <a:rPr lang="en-US" sz="1100" baseline="0" dirty="0" smtClean="0">
                <a:latin typeface="+mj-lt"/>
              </a:rPr>
              <a:t> can be difficult to see how issues converge unless you’ve dealt with them before and know what to look for.</a:t>
            </a:r>
          </a:p>
          <a:p>
            <a:pPr marL="0" indent="0">
              <a:buFont typeface="Arial" panose="020B0604020202020204" pitchFamily="34" charset="0"/>
              <a:buNone/>
            </a:pPr>
            <a:endParaRPr lang="en-US" sz="1100" dirty="0" smtClean="0">
              <a:latin typeface="+mj-lt"/>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dirty="0" smtClean="0"/>
              <a:t>Hands Holding Jigsaw, PublicDomainPictures.net, http://www.publicdomainpictures.net/pictures/20000/velka/hands-holding-jigsaw.jpg.</a:t>
            </a:r>
            <a:r>
              <a:rPr lang="en-US" sz="1100" baseline="0" dirty="0" smtClean="0"/>
              <a:t> </a:t>
            </a:r>
            <a:endParaRPr lang="en-US" sz="1100" dirty="0" smtClean="0"/>
          </a:p>
          <a:p>
            <a:pPr marL="0" indent="0">
              <a:buFont typeface="Arial" panose="020B0604020202020204" pitchFamily="34" charset="0"/>
              <a:buNone/>
            </a:pPr>
            <a:endParaRPr lang="en-US" sz="1100" dirty="0">
              <a:latin typeface="+mj-lt"/>
            </a:endParaRPr>
          </a:p>
        </p:txBody>
      </p:sp>
      <p:sp>
        <p:nvSpPr>
          <p:cNvPr id="4" name="Slide Number Placeholder 3"/>
          <p:cNvSpPr>
            <a:spLocks noGrp="1"/>
          </p:cNvSpPr>
          <p:nvPr>
            <p:ph type="sldNum" sz="quarter" idx="10"/>
          </p:nvPr>
        </p:nvSpPr>
        <p:spPr/>
        <p:txBody>
          <a:bodyPr/>
          <a:lstStyle/>
          <a:p>
            <a:fld id="{13D4101F-D9F1-47AC-BBEC-A6035C03DF64}" type="slidenum">
              <a:rPr lang="en-US" smtClean="0">
                <a:solidFill>
                  <a:prstClr val="black"/>
                </a:solidFill>
              </a:rPr>
              <a:pPr/>
              <a:t>4</a:t>
            </a:fld>
            <a:endParaRPr lang="en-US">
              <a:solidFill>
                <a:prstClr val="black"/>
              </a:solidFill>
            </a:endParaRPr>
          </a:p>
        </p:txBody>
      </p:sp>
      <p:sp>
        <p:nvSpPr>
          <p:cNvPr id="5" name="Date Placeholder 4"/>
          <p:cNvSpPr>
            <a:spLocks noGrp="1"/>
          </p:cNvSpPr>
          <p:nvPr>
            <p:ph type="dt" idx="11"/>
          </p:nvPr>
        </p:nvSpPr>
        <p:spPr/>
        <p:txBody>
          <a:bodyPr/>
          <a:lstStyle/>
          <a:p>
            <a:r>
              <a:rPr lang="en-US" smtClean="0"/>
              <a:t>7 June 2016</a:t>
            </a:r>
            <a:endParaRPr lang="en-US"/>
          </a:p>
        </p:txBody>
      </p:sp>
    </p:spTree>
    <p:extLst>
      <p:ext uri="{BB962C8B-B14F-4D97-AF65-F5344CB8AC3E}">
        <p14:creationId xmlns:p14="http://schemas.microsoft.com/office/powerpoint/2010/main" val="10378291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50" dirty="0" smtClean="0">
              <a:latin typeface="+mj-lt"/>
            </a:endParaRPr>
          </a:p>
          <a:p>
            <a:r>
              <a:rPr lang="en-US" sz="800" dirty="0" smtClean="0">
                <a:latin typeface="Times New Roman" panose="02020603050405020304" pitchFamily="18" charset="0"/>
                <a:cs typeface="Times New Roman" panose="02020603050405020304" pitchFamily="18" charset="0"/>
              </a:rPr>
              <a:t>&lt;</a:t>
            </a:r>
            <a:r>
              <a:rPr lang="en-US" sz="800" b="0" i="0" kern="1200" dirty="0" smtClean="0">
                <a:solidFill>
                  <a:schemeClr val="tx1"/>
                </a:solidFill>
                <a:effectLst/>
                <a:latin typeface="Times New Roman" panose="02020603050405020304" pitchFamily="18" charset="0"/>
                <a:ea typeface="+mn-ea"/>
                <a:cs typeface="Times New Roman" panose="02020603050405020304" pitchFamily="18" charset="0"/>
              </a:rPr>
              <a:t>Digital image courtesy of the Getty's Open Content Program.&gt; http://www.getty.edu/museum/media/images/web/enlarge/06259901.jpg</a:t>
            </a:r>
          </a:p>
          <a:p>
            <a:endParaRPr lang="en-US" sz="1050" dirty="0" smtClean="0">
              <a:latin typeface="+mj-lt"/>
            </a:endParaRPr>
          </a:p>
          <a:p>
            <a:endParaRPr lang="en-US" sz="1050" dirty="0">
              <a:latin typeface="+mj-lt"/>
            </a:endParaRPr>
          </a:p>
        </p:txBody>
      </p:sp>
      <p:sp>
        <p:nvSpPr>
          <p:cNvPr id="4" name="Slide Number Placeholder 3"/>
          <p:cNvSpPr>
            <a:spLocks noGrp="1"/>
          </p:cNvSpPr>
          <p:nvPr>
            <p:ph type="sldNum" sz="quarter" idx="10"/>
          </p:nvPr>
        </p:nvSpPr>
        <p:spPr/>
        <p:txBody>
          <a:bodyPr/>
          <a:lstStyle/>
          <a:p>
            <a:fld id="{13D4101F-D9F1-47AC-BBEC-A6035C03DF64}" type="slidenum">
              <a:rPr lang="en-US" smtClean="0">
                <a:solidFill>
                  <a:prstClr val="black"/>
                </a:solidFill>
              </a:rPr>
              <a:pPr/>
              <a:t>5</a:t>
            </a:fld>
            <a:endParaRPr lang="en-US">
              <a:solidFill>
                <a:prstClr val="black"/>
              </a:solidFill>
            </a:endParaRPr>
          </a:p>
        </p:txBody>
      </p:sp>
      <p:sp>
        <p:nvSpPr>
          <p:cNvPr id="5" name="Date Placeholder 4"/>
          <p:cNvSpPr>
            <a:spLocks noGrp="1"/>
          </p:cNvSpPr>
          <p:nvPr>
            <p:ph type="dt" idx="11"/>
          </p:nvPr>
        </p:nvSpPr>
        <p:spPr/>
        <p:txBody>
          <a:bodyPr/>
          <a:lstStyle/>
          <a:p>
            <a:r>
              <a:rPr lang="en-US" smtClean="0"/>
              <a:t>7 June 2016</a:t>
            </a:r>
            <a:endParaRPr lang="en-US"/>
          </a:p>
        </p:txBody>
      </p:sp>
    </p:spTree>
    <p:extLst>
      <p:ext uri="{BB962C8B-B14F-4D97-AF65-F5344CB8AC3E}">
        <p14:creationId xmlns:p14="http://schemas.microsoft.com/office/powerpoint/2010/main" val="5729825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50" i="1" dirty="0" smtClean="0">
                <a:latin typeface="+mj-lt"/>
              </a:rPr>
              <a:t>How </a:t>
            </a:r>
            <a:r>
              <a:rPr lang="en-US" sz="1050" i="1" dirty="0" smtClean="0">
                <a:latin typeface="+mj-lt"/>
              </a:rPr>
              <a:t>does instructor know</a:t>
            </a:r>
            <a:r>
              <a:rPr lang="en-US" sz="1050" i="1" baseline="0" dirty="0" smtClean="0">
                <a:latin typeface="+mj-lt"/>
              </a:rPr>
              <a:t> whether she has legal justification to make student work available online?</a:t>
            </a:r>
          </a:p>
          <a:p>
            <a:endParaRPr lang="en-US" sz="1050" baseline="0" dirty="0" smtClean="0">
              <a:latin typeface="+mj-lt"/>
            </a:endParaRPr>
          </a:p>
        </p:txBody>
      </p:sp>
      <p:sp>
        <p:nvSpPr>
          <p:cNvPr id="4" name="Slide Number Placeholder 3"/>
          <p:cNvSpPr>
            <a:spLocks noGrp="1"/>
          </p:cNvSpPr>
          <p:nvPr>
            <p:ph type="sldNum" sz="quarter" idx="10"/>
          </p:nvPr>
        </p:nvSpPr>
        <p:spPr/>
        <p:txBody>
          <a:bodyPr/>
          <a:lstStyle/>
          <a:p>
            <a:fld id="{13D4101F-D9F1-47AC-BBEC-A6035C03DF64}" type="slidenum">
              <a:rPr lang="en-US" smtClean="0">
                <a:solidFill>
                  <a:prstClr val="black"/>
                </a:solidFill>
              </a:rPr>
              <a:pPr/>
              <a:t>6</a:t>
            </a:fld>
            <a:endParaRPr lang="en-US">
              <a:solidFill>
                <a:prstClr val="black"/>
              </a:solidFill>
            </a:endParaRPr>
          </a:p>
        </p:txBody>
      </p:sp>
      <p:sp>
        <p:nvSpPr>
          <p:cNvPr id="5" name="Date Placeholder 4"/>
          <p:cNvSpPr>
            <a:spLocks noGrp="1"/>
          </p:cNvSpPr>
          <p:nvPr>
            <p:ph type="dt" idx="11"/>
          </p:nvPr>
        </p:nvSpPr>
        <p:spPr/>
        <p:txBody>
          <a:bodyPr/>
          <a:lstStyle/>
          <a:p>
            <a:r>
              <a:rPr lang="en-US" smtClean="0"/>
              <a:t>7 June 2016</a:t>
            </a:r>
            <a:endParaRPr lang="en-US"/>
          </a:p>
        </p:txBody>
      </p:sp>
    </p:spTree>
    <p:extLst>
      <p:ext uri="{BB962C8B-B14F-4D97-AF65-F5344CB8AC3E}">
        <p14:creationId xmlns:p14="http://schemas.microsoft.com/office/powerpoint/2010/main" val="36352870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50" dirty="0">
              <a:latin typeface="+mj-lt"/>
            </a:endParaRPr>
          </a:p>
        </p:txBody>
      </p:sp>
      <p:sp>
        <p:nvSpPr>
          <p:cNvPr id="4" name="Slide Number Placeholder 3"/>
          <p:cNvSpPr>
            <a:spLocks noGrp="1"/>
          </p:cNvSpPr>
          <p:nvPr>
            <p:ph type="sldNum" sz="quarter" idx="10"/>
          </p:nvPr>
        </p:nvSpPr>
        <p:spPr/>
        <p:txBody>
          <a:bodyPr/>
          <a:lstStyle/>
          <a:p>
            <a:fld id="{13D4101F-D9F1-47AC-BBEC-A6035C03DF64}" type="slidenum">
              <a:rPr lang="en-US" smtClean="0">
                <a:solidFill>
                  <a:prstClr val="black"/>
                </a:solidFill>
              </a:rPr>
              <a:pPr/>
              <a:t>7</a:t>
            </a:fld>
            <a:endParaRPr lang="en-US">
              <a:solidFill>
                <a:prstClr val="black"/>
              </a:solidFill>
            </a:endParaRPr>
          </a:p>
        </p:txBody>
      </p:sp>
      <p:sp>
        <p:nvSpPr>
          <p:cNvPr id="5" name="Date Placeholder 4"/>
          <p:cNvSpPr>
            <a:spLocks noGrp="1"/>
          </p:cNvSpPr>
          <p:nvPr>
            <p:ph type="dt" idx="11"/>
          </p:nvPr>
        </p:nvSpPr>
        <p:spPr/>
        <p:txBody>
          <a:bodyPr/>
          <a:lstStyle/>
          <a:p>
            <a:r>
              <a:rPr lang="en-US" smtClean="0"/>
              <a:t>7 June 2016</a:t>
            </a:r>
            <a:endParaRPr lang="en-US"/>
          </a:p>
        </p:txBody>
      </p:sp>
    </p:spTree>
    <p:extLst>
      <p:ext uri="{BB962C8B-B14F-4D97-AF65-F5344CB8AC3E}">
        <p14:creationId xmlns:p14="http://schemas.microsoft.com/office/powerpoint/2010/main" val="25201320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00" b="1" dirty="0" smtClean="0">
                <a:latin typeface="Times New Roman" panose="02020603050405020304" pitchFamily="18" charset="0"/>
                <a:cs typeface="Times New Roman" panose="02020603050405020304" pitchFamily="18" charset="0"/>
              </a:rPr>
              <a:t>§</a:t>
            </a:r>
            <a:r>
              <a:rPr lang="en-US" sz="800" b="1" dirty="0" smtClean="0">
                <a:latin typeface="Times New Roman" panose="02020603050405020304" pitchFamily="18" charset="0"/>
                <a:cs typeface="Times New Roman" panose="02020603050405020304" pitchFamily="18" charset="0"/>
              </a:rPr>
              <a:t>6(c)</a:t>
            </a:r>
          </a:p>
          <a:p>
            <a:r>
              <a:rPr lang="en-US" sz="800" dirty="0" smtClean="0">
                <a:latin typeface="Times New Roman" panose="02020603050405020304" pitchFamily="18" charset="0"/>
                <a:cs typeface="Times New Roman" panose="02020603050405020304" pitchFamily="18" charset="0"/>
              </a:rPr>
              <a:t>For clarity, you retain all of your ownership rights in your Content. However, </a:t>
            </a:r>
            <a:r>
              <a:rPr lang="en-US" sz="800" dirty="0" smtClean="0">
                <a:solidFill>
                  <a:schemeClr val="accent1"/>
                </a:solidFill>
                <a:latin typeface="Times New Roman" panose="02020603050405020304" pitchFamily="18" charset="0"/>
                <a:cs typeface="Times New Roman" panose="02020603050405020304" pitchFamily="18" charset="0"/>
              </a:rPr>
              <a:t>by submitting </a:t>
            </a:r>
            <a:r>
              <a:rPr lang="en-US" sz="800" dirty="0" smtClean="0">
                <a:latin typeface="Times New Roman" panose="02020603050405020304" pitchFamily="18" charset="0"/>
                <a:cs typeface="Times New Roman" panose="02020603050405020304" pitchFamily="18" charset="0"/>
              </a:rPr>
              <a:t>Content to YouTube, you hereby grant YouTube a worldwide, non-exclusive, royalty-free, </a:t>
            </a:r>
            <a:r>
              <a:rPr lang="en-US" sz="800" dirty="0" err="1" smtClean="0">
                <a:solidFill>
                  <a:srgbClr val="4F81BD"/>
                </a:solidFill>
                <a:latin typeface="Times New Roman" panose="02020603050405020304" pitchFamily="18" charset="0"/>
                <a:cs typeface="Times New Roman" panose="02020603050405020304" pitchFamily="18" charset="0"/>
              </a:rPr>
              <a:t>sublicenseable</a:t>
            </a:r>
            <a:r>
              <a:rPr lang="en-US" sz="800" dirty="0" smtClean="0">
                <a:solidFill>
                  <a:srgbClr val="4F81BD"/>
                </a:solidFill>
                <a:latin typeface="Times New Roman" panose="02020603050405020304" pitchFamily="18" charset="0"/>
                <a:cs typeface="Times New Roman" panose="02020603050405020304" pitchFamily="18" charset="0"/>
              </a:rPr>
              <a:t> and transferable </a:t>
            </a:r>
            <a:r>
              <a:rPr lang="en-US" sz="800" dirty="0" smtClean="0">
                <a:latin typeface="Times New Roman" panose="02020603050405020304" pitchFamily="18" charset="0"/>
                <a:cs typeface="Times New Roman" panose="02020603050405020304" pitchFamily="18" charset="0"/>
              </a:rPr>
              <a:t>license to use, reproduce, distribute, prepare derivative works of, display, and perform the Content in connection with the Service and YouTube's (and its </a:t>
            </a:r>
            <a:r>
              <a:rPr lang="en-US" sz="800" dirty="0" smtClean="0">
                <a:solidFill>
                  <a:srgbClr val="4F81BD"/>
                </a:solidFill>
                <a:latin typeface="Times New Roman" panose="02020603050405020304" pitchFamily="18" charset="0"/>
                <a:cs typeface="Times New Roman" panose="02020603050405020304" pitchFamily="18" charset="0"/>
              </a:rPr>
              <a:t>successors' and affiliates'</a:t>
            </a:r>
            <a:r>
              <a:rPr lang="en-US" sz="800" dirty="0" smtClean="0">
                <a:latin typeface="Times New Roman" panose="02020603050405020304" pitchFamily="18" charset="0"/>
                <a:cs typeface="Times New Roman" panose="02020603050405020304" pitchFamily="18" charset="0"/>
              </a:rPr>
              <a:t>) business, including without limitation for promoting and redistributing part or all of the Service (and derivative works thereof) in any media formats and through any media channels. You also hereby grant each user of the Service a non-exclusive license to access your Content through the Service, and to use, reproduce, distribute, display and perform such Content as permitted through the functionality of the Service and under these Terms of Service. The above licenses granted by you in video Content you submit to the Service </a:t>
            </a:r>
            <a:r>
              <a:rPr lang="en-US" sz="800" dirty="0" smtClean="0">
                <a:solidFill>
                  <a:srgbClr val="4F81BD"/>
                </a:solidFill>
                <a:latin typeface="Times New Roman" panose="02020603050405020304" pitchFamily="18" charset="0"/>
                <a:cs typeface="Times New Roman" panose="02020603050405020304" pitchFamily="18" charset="0"/>
              </a:rPr>
              <a:t>terminate</a:t>
            </a:r>
            <a:r>
              <a:rPr lang="en-US" sz="800" dirty="0" smtClean="0">
                <a:latin typeface="Times New Roman" panose="02020603050405020304" pitchFamily="18" charset="0"/>
                <a:cs typeface="Times New Roman" panose="02020603050405020304" pitchFamily="18" charset="0"/>
              </a:rPr>
              <a:t> within a commercially reasonable time after you remove or delete your videos from the Service. You understand and agree, however, that YouTube may retain, but not display, distribute, or perform, server copies of your videos that have been removed or deleted. The above licenses granted by you in user comments you submit are perpetual and irrevocable.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800" b="1" kern="1200" dirty="0" smtClean="0">
              <a:solidFill>
                <a:schemeClr val="tx1"/>
              </a:solidFill>
              <a:latin typeface="Times New Roman" panose="02020603050405020304" pitchFamily="18" charset="0"/>
              <a:ea typeface="+mn-ea"/>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800" b="1" kern="1200" dirty="0" smtClean="0">
                <a:solidFill>
                  <a:schemeClr val="tx1"/>
                </a:solidFill>
                <a:latin typeface="Times New Roman" panose="02020603050405020304" pitchFamily="18" charset="0"/>
                <a:ea typeface="+mn-ea"/>
                <a:cs typeface="Times New Roman" panose="02020603050405020304" pitchFamily="18" charset="0"/>
              </a:rPr>
              <a:t>§6(d)</a:t>
            </a:r>
          </a:p>
          <a:p>
            <a:r>
              <a:rPr lang="en-US" sz="800" baseline="0" dirty="0" smtClean="0">
                <a:latin typeface="Times New Roman" panose="02020603050405020304" pitchFamily="18" charset="0"/>
                <a:cs typeface="Times New Roman" panose="02020603050405020304" pitchFamily="18" charset="0"/>
              </a:rPr>
              <a:t>You further agree that Content you submit to the Service will not contain </a:t>
            </a:r>
            <a:r>
              <a:rPr lang="en-US" sz="800" baseline="0" dirty="0" smtClean="0">
                <a:solidFill>
                  <a:srgbClr val="4F81BD"/>
                </a:solidFill>
                <a:latin typeface="Times New Roman" panose="02020603050405020304" pitchFamily="18" charset="0"/>
                <a:cs typeface="Times New Roman" panose="02020603050405020304" pitchFamily="18" charset="0"/>
              </a:rPr>
              <a:t>third party copyrighted material</a:t>
            </a:r>
            <a:r>
              <a:rPr lang="en-US" sz="800" baseline="0" dirty="0" smtClean="0">
                <a:latin typeface="Times New Roman" panose="02020603050405020304" pitchFamily="18" charset="0"/>
                <a:cs typeface="Times New Roman" panose="02020603050405020304" pitchFamily="18" charset="0"/>
              </a:rPr>
              <a:t>, or material that is subject to other third party proprietary rights, unless you have </a:t>
            </a:r>
            <a:r>
              <a:rPr lang="en-US" sz="800" baseline="0" dirty="0" smtClean="0">
                <a:solidFill>
                  <a:srgbClr val="4F81BD"/>
                </a:solidFill>
                <a:latin typeface="Times New Roman" panose="02020603050405020304" pitchFamily="18" charset="0"/>
                <a:cs typeface="Times New Roman" panose="02020603050405020304" pitchFamily="18" charset="0"/>
              </a:rPr>
              <a:t>permission</a:t>
            </a:r>
            <a:r>
              <a:rPr lang="en-US" sz="800" baseline="0" dirty="0" smtClean="0">
                <a:latin typeface="Times New Roman" panose="02020603050405020304" pitchFamily="18" charset="0"/>
                <a:cs typeface="Times New Roman" panose="02020603050405020304" pitchFamily="18" charset="0"/>
              </a:rPr>
              <a:t> from the rightful owner of the material or you are </a:t>
            </a:r>
            <a:r>
              <a:rPr lang="en-US" sz="800" baseline="0" dirty="0" smtClean="0">
                <a:solidFill>
                  <a:srgbClr val="4F81BD"/>
                </a:solidFill>
                <a:latin typeface="Times New Roman" panose="02020603050405020304" pitchFamily="18" charset="0"/>
                <a:cs typeface="Times New Roman" panose="02020603050405020304" pitchFamily="18" charset="0"/>
              </a:rPr>
              <a:t>otherwise legally entitled </a:t>
            </a:r>
            <a:r>
              <a:rPr lang="en-US" sz="800" baseline="0" dirty="0" smtClean="0">
                <a:latin typeface="Times New Roman" panose="02020603050405020304" pitchFamily="18" charset="0"/>
                <a:cs typeface="Times New Roman" panose="02020603050405020304" pitchFamily="18" charset="0"/>
              </a:rPr>
              <a:t>to post the material and to grant YouTube all of the license rights granted herein.</a:t>
            </a:r>
          </a:p>
          <a:p>
            <a:pPr marL="0" indent="0">
              <a:buFont typeface="Courier New" panose="02070309020205020404" pitchFamily="49" charset="0"/>
              <a:buNone/>
            </a:pPr>
            <a:endParaRPr lang="en-US" sz="1050" u="none" baseline="0" dirty="0" smtClean="0">
              <a:latin typeface="+mj-lt"/>
            </a:endParaRPr>
          </a:p>
          <a:p>
            <a:pPr marL="0" indent="0">
              <a:buFont typeface="Courier New" panose="02070309020205020404" pitchFamily="49" charset="0"/>
              <a:buNone/>
            </a:pPr>
            <a:r>
              <a:rPr lang="en-US" sz="800" u="none" baseline="0" dirty="0" smtClean="0">
                <a:latin typeface="Times New Roman" panose="02020603050405020304" pitchFamily="18" charset="0"/>
                <a:cs typeface="Times New Roman" panose="02020603050405020304" pitchFamily="18" charset="0"/>
              </a:rPr>
              <a:t>&lt;The Verge, http://www.theverge.com/2013/5/15/4334956/microsoft-responds-to-youtube-windows-phone-takedown-notice&gt;</a:t>
            </a:r>
            <a:endParaRPr lang="en-US" sz="8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13D4101F-D9F1-47AC-BBEC-A6035C03DF64}" type="slidenum">
              <a:rPr lang="en-US" smtClean="0">
                <a:solidFill>
                  <a:prstClr val="black"/>
                </a:solidFill>
              </a:rPr>
              <a:pPr/>
              <a:t>8</a:t>
            </a:fld>
            <a:endParaRPr lang="en-US">
              <a:solidFill>
                <a:prstClr val="black"/>
              </a:solidFill>
            </a:endParaRPr>
          </a:p>
        </p:txBody>
      </p:sp>
      <p:sp>
        <p:nvSpPr>
          <p:cNvPr id="5" name="Date Placeholder 4"/>
          <p:cNvSpPr>
            <a:spLocks noGrp="1"/>
          </p:cNvSpPr>
          <p:nvPr>
            <p:ph type="dt" idx="11"/>
          </p:nvPr>
        </p:nvSpPr>
        <p:spPr/>
        <p:txBody>
          <a:bodyPr/>
          <a:lstStyle/>
          <a:p>
            <a:r>
              <a:rPr lang="en-US" smtClean="0"/>
              <a:t>7 June 2016</a:t>
            </a:r>
            <a:endParaRPr lang="en-US"/>
          </a:p>
        </p:txBody>
      </p:sp>
    </p:spTree>
    <p:extLst>
      <p:ext uri="{BB962C8B-B14F-4D97-AF65-F5344CB8AC3E}">
        <p14:creationId xmlns:p14="http://schemas.microsoft.com/office/powerpoint/2010/main" val="32041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50" baseline="0" dirty="0" smtClean="0">
                <a:latin typeface="+mj-lt"/>
              </a:rPr>
              <a:t>46 </a:t>
            </a:r>
            <a:r>
              <a:rPr lang="en-US" sz="1050" baseline="0" dirty="0" smtClean="0">
                <a:latin typeface="+mj-lt"/>
              </a:rPr>
              <a:t>states introduced 182 bills addressing student data privacy in 2015 (</a:t>
            </a:r>
            <a:r>
              <a:rPr lang="en-US" sz="1050" i="1" baseline="0" dirty="0" smtClean="0">
                <a:latin typeface="+mj-lt"/>
              </a:rPr>
              <a:t>via</a:t>
            </a:r>
            <a:r>
              <a:rPr lang="en-US" sz="1050" i="0" baseline="0" dirty="0" smtClean="0">
                <a:latin typeface="+mj-lt"/>
              </a:rPr>
              <a:t> Data Quality Campaign)</a:t>
            </a:r>
          </a:p>
          <a:p>
            <a:endParaRPr lang="en-US" sz="1050" i="0" baseline="0" dirty="0" smtClean="0">
              <a:latin typeface="+mj-lt"/>
            </a:endParaRPr>
          </a:p>
          <a:p>
            <a:r>
              <a:rPr lang="en-US" sz="1050" i="0" baseline="0" dirty="0" smtClean="0">
                <a:latin typeface="+mj-lt"/>
              </a:rPr>
              <a:t>Student Digital Privacy and Parental Act of 2015 (introduced 2015) – would significantly amend FERPA if enacted</a:t>
            </a:r>
            <a:endParaRPr lang="en-US" sz="1050" baseline="0" dirty="0" smtClean="0">
              <a:latin typeface="+mj-lt"/>
            </a:endParaRPr>
          </a:p>
          <a:p>
            <a:endParaRPr lang="en-US" sz="1050" baseline="0" dirty="0" smtClean="0">
              <a:latin typeface="+mj-lt"/>
            </a:endParaRPr>
          </a:p>
          <a:p>
            <a:endParaRPr lang="en-US" sz="1050" baseline="0" dirty="0" smtClean="0">
              <a:latin typeface="+mj-lt"/>
            </a:endParaRPr>
          </a:p>
        </p:txBody>
      </p:sp>
      <p:sp>
        <p:nvSpPr>
          <p:cNvPr id="4" name="Slide Number Placeholder 3"/>
          <p:cNvSpPr>
            <a:spLocks noGrp="1"/>
          </p:cNvSpPr>
          <p:nvPr>
            <p:ph type="sldNum" sz="quarter" idx="10"/>
          </p:nvPr>
        </p:nvSpPr>
        <p:spPr/>
        <p:txBody>
          <a:bodyPr/>
          <a:lstStyle/>
          <a:p>
            <a:fld id="{13D4101F-D9F1-47AC-BBEC-A6035C03DF64}" type="slidenum">
              <a:rPr lang="en-US" smtClean="0">
                <a:solidFill>
                  <a:prstClr val="black"/>
                </a:solidFill>
              </a:rPr>
              <a:pPr/>
              <a:t>9</a:t>
            </a:fld>
            <a:endParaRPr lang="en-US">
              <a:solidFill>
                <a:prstClr val="black"/>
              </a:solidFill>
            </a:endParaRPr>
          </a:p>
        </p:txBody>
      </p:sp>
      <p:sp>
        <p:nvSpPr>
          <p:cNvPr id="5" name="Date Placeholder 4"/>
          <p:cNvSpPr>
            <a:spLocks noGrp="1"/>
          </p:cNvSpPr>
          <p:nvPr>
            <p:ph type="dt" idx="11"/>
          </p:nvPr>
        </p:nvSpPr>
        <p:spPr/>
        <p:txBody>
          <a:bodyPr/>
          <a:lstStyle/>
          <a:p>
            <a:r>
              <a:rPr lang="en-US" smtClean="0"/>
              <a:t>7 June 2016</a:t>
            </a:r>
            <a:endParaRPr lang="en-US"/>
          </a:p>
        </p:txBody>
      </p:sp>
    </p:spTree>
    <p:extLst>
      <p:ext uri="{BB962C8B-B14F-4D97-AF65-F5344CB8AC3E}">
        <p14:creationId xmlns:p14="http://schemas.microsoft.com/office/powerpoint/2010/main" val="17033395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jp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jp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jp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endParaRPr lang="en-US">
              <a:solidFill>
                <a:srgbClr val="848484"/>
              </a:solidFill>
            </a:endParaRPr>
          </a:p>
        </p:txBody>
      </p:sp>
      <p:sp>
        <p:nvSpPr>
          <p:cNvPr id="17" name="Footer Placeholder 16"/>
          <p:cNvSpPr>
            <a:spLocks noGrp="1"/>
          </p:cNvSpPr>
          <p:nvPr>
            <p:ph type="ftr" sz="quarter" idx="11"/>
          </p:nvPr>
        </p:nvSpPr>
        <p:spPr/>
        <p:txBody>
          <a:bodyPr/>
          <a:lstStyle/>
          <a:p>
            <a:endParaRPr lang="en-US">
              <a:solidFill>
                <a:srgbClr val="848484"/>
              </a:solidFill>
            </a:endParaRPr>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4DB7D82B-DA8A-4ED5-BDBA-272C7D97476C}" type="slidenum">
              <a:rPr lang="en-US" smtClean="0"/>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23749592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solidFill>
                <a:srgbClr val="848484"/>
              </a:solidFill>
            </a:endParaRPr>
          </a:p>
        </p:txBody>
      </p:sp>
      <p:sp>
        <p:nvSpPr>
          <p:cNvPr id="5" name="Footer Placeholder 4"/>
          <p:cNvSpPr>
            <a:spLocks noGrp="1"/>
          </p:cNvSpPr>
          <p:nvPr>
            <p:ph type="ftr" sz="quarter" idx="11"/>
          </p:nvPr>
        </p:nvSpPr>
        <p:spPr/>
        <p:txBody>
          <a:bodyPr/>
          <a:lstStyle/>
          <a:p>
            <a:endParaRPr lang="en-US">
              <a:solidFill>
                <a:srgbClr val="848484"/>
              </a:solidFill>
            </a:endParaRPr>
          </a:p>
        </p:txBody>
      </p:sp>
      <p:sp>
        <p:nvSpPr>
          <p:cNvPr id="6" name="Slide Number Placeholder 5"/>
          <p:cNvSpPr>
            <a:spLocks noGrp="1"/>
          </p:cNvSpPr>
          <p:nvPr>
            <p:ph type="sldNum" sz="quarter" idx="12"/>
          </p:nvPr>
        </p:nvSpPr>
        <p:spPr/>
        <p:txBody>
          <a:bodyPr/>
          <a:lstStyle/>
          <a:p>
            <a:fld id="{4DB7D82B-DA8A-4ED5-BDBA-272C7D97476C}" type="slidenum">
              <a:rPr lang="en-US" smtClean="0"/>
              <a:pPr/>
              <a:t>‹#›</a:t>
            </a:fld>
            <a:endParaRPr lang="en-US"/>
          </a:p>
        </p:txBody>
      </p:sp>
    </p:spTree>
    <p:extLst>
      <p:ext uri="{BB962C8B-B14F-4D97-AF65-F5344CB8AC3E}">
        <p14:creationId xmlns:p14="http://schemas.microsoft.com/office/powerpoint/2010/main" val="42524032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solidFill>
                <a:srgbClr val="848484"/>
              </a:solidFill>
            </a:endParaRPr>
          </a:p>
        </p:txBody>
      </p:sp>
      <p:sp>
        <p:nvSpPr>
          <p:cNvPr id="5" name="Footer Placeholder 4"/>
          <p:cNvSpPr>
            <a:spLocks noGrp="1"/>
          </p:cNvSpPr>
          <p:nvPr>
            <p:ph type="ftr" sz="quarter" idx="11"/>
          </p:nvPr>
        </p:nvSpPr>
        <p:spPr/>
        <p:txBody>
          <a:bodyPr/>
          <a:lstStyle/>
          <a:p>
            <a:endParaRPr lang="en-US">
              <a:solidFill>
                <a:srgbClr val="848484"/>
              </a:solidFill>
            </a:endParaRPr>
          </a:p>
        </p:txBody>
      </p:sp>
      <p:sp>
        <p:nvSpPr>
          <p:cNvPr id="6" name="Slide Number Placeholder 5"/>
          <p:cNvSpPr>
            <a:spLocks noGrp="1"/>
          </p:cNvSpPr>
          <p:nvPr>
            <p:ph type="sldNum" sz="quarter" idx="12"/>
          </p:nvPr>
        </p:nvSpPr>
        <p:spPr/>
        <p:txBody>
          <a:bodyPr/>
          <a:lstStyle/>
          <a:p>
            <a:fld id="{4DB7D82B-DA8A-4ED5-BDBA-272C7D97476C}" type="slidenum">
              <a:rPr lang="en-US" smtClean="0"/>
              <a:pPr/>
              <a:t>‹#›</a:t>
            </a:fld>
            <a:endParaRPr lang="en-US"/>
          </a:p>
        </p:txBody>
      </p:sp>
    </p:spTree>
    <p:extLst>
      <p:ext uri="{BB962C8B-B14F-4D97-AF65-F5344CB8AC3E}">
        <p14:creationId xmlns:p14="http://schemas.microsoft.com/office/powerpoint/2010/main" val="17658984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3" descr="Public_Affairs_PPT_V2-0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2975831" y="2253751"/>
            <a:ext cx="4987877" cy="1217083"/>
          </a:xfrm>
        </p:spPr>
        <p:txBody>
          <a:bodyPr/>
          <a:lstStyle>
            <a:lvl1pPr algn="l">
              <a:defRPr>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2975831" y="3596777"/>
            <a:ext cx="5748804" cy="480836"/>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26593927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5" name="Picture 4" descr="Public_Affairs_PPT_V2-05.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550733" y="2253751"/>
            <a:ext cx="4987877" cy="1217083"/>
          </a:xfrm>
        </p:spPr>
        <p:txBody>
          <a:bodyPr/>
          <a:lstStyle>
            <a:lvl1pPr algn="l">
              <a:defRPr>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550733" y="3596777"/>
            <a:ext cx="5748804" cy="480836"/>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15261370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02149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4" name="Picture 3" descr="Public_Affairs_PPT-04.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2084527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defTabSz="457200"/>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defTabSz="457200"/>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pPr defTabSz="457200"/>
            <a:fld id="{066D0C9E-7C86-9F48-8AAC-3181534BA1BA}" type="slidenum">
              <a:rPr lang="en-US" smtClean="0">
                <a:solidFill>
                  <a:prstClr val="black"/>
                </a:solidFill>
              </a:rPr>
              <a:pPr defTabSz="457200"/>
              <a:t>‹#›</a:t>
            </a:fld>
            <a:endParaRPr lang="en-US">
              <a:solidFill>
                <a:prstClr val="black"/>
              </a:solidFill>
            </a:endParaRPr>
          </a:p>
        </p:txBody>
      </p:sp>
    </p:spTree>
    <p:extLst>
      <p:ext uri="{BB962C8B-B14F-4D97-AF65-F5344CB8AC3E}">
        <p14:creationId xmlns:p14="http://schemas.microsoft.com/office/powerpoint/2010/main" val="6110686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pPr defTabSz="457200"/>
            <a:endParaRPr lang="en-US">
              <a:solidFill>
                <a:prstClr val="black"/>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pPr defTabSz="457200"/>
            <a:endParaRPr lang="en-US">
              <a:solidFill>
                <a:prstClr val="black"/>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pPr defTabSz="457200"/>
            <a:fld id="{066D0C9E-7C86-9F48-8AAC-3181534BA1BA}" type="slidenum">
              <a:rPr lang="en-US" smtClean="0">
                <a:solidFill>
                  <a:prstClr val="black"/>
                </a:solidFill>
              </a:rPr>
              <a:pPr defTabSz="457200"/>
              <a:t>‹#›</a:t>
            </a:fld>
            <a:endParaRPr lang="en-US">
              <a:solidFill>
                <a:prstClr val="black"/>
              </a:solidFill>
            </a:endParaRPr>
          </a:p>
        </p:txBody>
      </p:sp>
    </p:spTree>
    <p:extLst>
      <p:ext uri="{BB962C8B-B14F-4D97-AF65-F5344CB8AC3E}">
        <p14:creationId xmlns:p14="http://schemas.microsoft.com/office/powerpoint/2010/main" val="6921708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defTabSz="457200"/>
            <a:endParaRPr lang="en-US">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defTabSz="457200"/>
            <a:endParaRPr lang="en-US">
              <a:solidFill>
                <a:prstClr val="black"/>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pPr defTabSz="457200"/>
            <a:fld id="{066D0C9E-7C86-9F48-8AAC-3181534BA1BA}" type="slidenum">
              <a:rPr lang="en-US" smtClean="0">
                <a:solidFill>
                  <a:prstClr val="black"/>
                </a:solidFill>
              </a:rPr>
              <a:pPr defTabSz="457200"/>
              <a:t>‹#›</a:t>
            </a:fld>
            <a:endParaRPr lang="en-US">
              <a:solidFill>
                <a:prstClr val="black"/>
              </a:solidFill>
            </a:endParaRPr>
          </a:p>
        </p:txBody>
      </p:sp>
    </p:spTree>
    <p:extLst>
      <p:ext uri="{BB962C8B-B14F-4D97-AF65-F5344CB8AC3E}">
        <p14:creationId xmlns:p14="http://schemas.microsoft.com/office/powerpoint/2010/main" val="34917188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pic>
        <p:nvPicPr>
          <p:cNvPr id="6" name="Picture 5" descr="Public_Affairs_PPT-1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946484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endParaRPr lang="en-US">
              <a:solidFill>
                <a:srgbClr val="848484"/>
              </a:solidFill>
            </a:endParaRPr>
          </a:p>
        </p:txBody>
      </p:sp>
      <p:sp>
        <p:nvSpPr>
          <p:cNvPr id="5" name="Footer Placeholder 4"/>
          <p:cNvSpPr>
            <a:spLocks noGrp="1"/>
          </p:cNvSpPr>
          <p:nvPr>
            <p:ph type="ftr" sz="quarter" idx="11"/>
          </p:nvPr>
        </p:nvSpPr>
        <p:spPr/>
        <p:txBody>
          <a:bodyPr/>
          <a:lstStyle/>
          <a:p>
            <a:endParaRPr lang="en-US">
              <a:solidFill>
                <a:srgbClr val="848484"/>
              </a:solidFill>
            </a:endParaRPr>
          </a:p>
        </p:txBody>
      </p:sp>
      <p:sp>
        <p:nvSpPr>
          <p:cNvPr id="6" name="Slide Number Placeholder 5"/>
          <p:cNvSpPr>
            <a:spLocks noGrp="1"/>
          </p:cNvSpPr>
          <p:nvPr>
            <p:ph type="sldNum" sz="quarter" idx="12"/>
          </p:nvPr>
        </p:nvSpPr>
        <p:spPr/>
        <p:txBody>
          <a:bodyPr/>
          <a:lstStyle/>
          <a:p>
            <a:fld id="{4DB7D82B-DA8A-4ED5-BDBA-272C7D97476C}"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39888807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defTabSz="457200"/>
            <a:endParaRPr lang="en-US">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defTabSz="457200"/>
            <a:endParaRPr lang="en-US">
              <a:solidFill>
                <a:prstClr val="black"/>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defTabSz="457200"/>
            <a:fld id="{066D0C9E-7C86-9F48-8AAC-3181534BA1BA}" type="slidenum">
              <a:rPr lang="en-US" smtClean="0">
                <a:solidFill>
                  <a:prstClr val="black"/>
                </a:solidFill>
              </a:rPr>
              <a:pPr defTabSz="457200"/>
              <a:t>‹#›</a:t>
            </a:fld>
            <a:endParaRPr lang="en-US">
              <a:solidFill>
                <a:prstClr val="black"/>
              </a:solidFill>
            </a:endParaRPr>
          </a:p>
        </p:txBody>
      </p:sp>
    </p:spTree>
    <p:extLst>
      <p:ext uri="{BB962C8B-B14F-4D97-AF65-F5344CB8AC3E}">
        <p14:creationId xmlns:p14="http://schemas.microsoft.com/office/powerpoint/2010/main" val="33228030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endParaRPr lang="en-US">
              <a:solidFill>
                <a:srgbClr val="848484"/>
              </a:solidFill>
            </a:endParaRPr>
          </a:p>
        </p:txBody>
      </p:sp>
      <p:sp>
        <p:nvSpPr>
          <p:cNvPr id="5" name="Footer Placeholder 4"/>
          <p:cNvSpPr>
            <a:spLocks noGrp="1"/>
          </p:cNvSpPr>
          <p:nvPr>
            <p:ph type="ftr" sz="quarter" idx="11"/>
          </p:nvPr>
        </p:nvSpPr>
        <p:spPr>
          <a:xfrm>
            <a:off x="800100" y="6172200"/>
            <a:ext cx="4000500" cy="457200"/>
          </a:xfrm>
        </p:spPr>
        <p:txBody>
          <a:bodyPr/>
          <a:lstStyle/>
          <a:p>
            <a:endParaRPr lang="en-US">
              <a:solidFill>
                <a:srgbClr val="848484"/>
              </a:solidFill>
            </a:endParaRPr>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6" name="Slide Number Placeholder 5"/>
          <p:cNvSpPr>
            <a:spLocks noGrp="1"/>
          </p:cNvSpPr>
          <p:nvPr>
            <p:ph type="sldNum" sz="quarter" idx="12"/>
          </p:nvPr>
        </p:nvSpPr>
        <p:spPr>
          <a:xfrm>
            <a:off x="146304" y="6208776"/>
            <a:ext cx="457200" cy="457200"/>
          </a:xfrm>
        </p:spPr>
        <p:txBody>
          <a:bodyPr/>
          <a:lstStyle/>
          <a:p>
            <a:fld id="{4DB7D82B-DA8A-4ED5-BDBA-272C7D97476C}" type="slidenum">
              <a:rPr lang="en-US" smtClean="0"/>
              <a:pPr/>
              <a:t>‹#›</a:t>
            </a:fld>
            <a:endParaRPr lang="en-US"/>
          </a:p>
        </p:txBody>
      </p:sp>
    </p:spTree>
    <p:extLst>
      <p:ext uri="{BB962C8B-B14F-4D97-AF65-F5344CB8AC3E}">
        <p14:creationId xmlns:p14="http://schemas.microsoft.com/office/powerpoint/2010/main" val="1290447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endParaRPr lang="en-US">
              <a:solidFill>
                <a:srgbClr val="848484"/>
              </a:solidFill>
            </a:endParaRPr>
          </a:p>
        </p:txBody>
      </p:sp>
      <p:sp>
        <p:nvSpPr>
          <p:cNvPr id="6" name="Footer Placeholder 5"/>
          <p:cNvSpPr>
            <a:spLocks noGrp="1"/>
          </p:cNvSpPr>
          <p:nvPr>
            <p:ph type="ftr" sz="quarter" idx="11"/>
          </p:nvPr>
        </p:nvSpPr>
        <p:spPr/>
        <p:txBody>
          <a:bodyPr/>
          <a:lstStyle/>
          <a:p>
            <a:endParaRPr lang="en-US">
              <a:solidFill>
                <a:srgbClr val="848484"/>
              </a:solidFill>
            </a:endParaRPr>
          </a:p>
        </p:txBody>
      </p:sp>
      <p:sp>
        <p:nvSpPr>
          <p:cNvPr id="7" name="Slide Number Placeholder 6"/>
          <p:cNvSpPr>
            <a:spLocks noGrp="1"/>
          </p:cNvSpPr>
          <p:nvPr>
            <p:ph type="sldNum" sz="quarter" idx="12"/>
          </p:nvPr>
        </p:nvSpPr>
        <p:spPr/>
        <p:txBody>
          <a:bodyPr/>
          <a:lstStyle/>
          <a:p>
            <a:fld id="{4DB7D82B-DA8A-4ED5-BDBA-272C7D97476C}"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244965208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endParaRPr lang="en-US">
              <a:solidFill>
                <a:srgbClr val="848484"/>
              </a:solidFill>
            </a:endParaRPr>
          </a:p>
        </p:txBody>
      </p:sp>
      <p:sp>
        <p:nvSpPr>
          <p:cNvPr id="8" name="Footer Placeholder 7"/>
          <p:cNvSpPr>
            <a:spLocks noGrp="1"/>
          </p:cNvSpPr>
          <p:nvPr>
            <p:ph type="ftr" sz="quarter" idx="11"/>
          </p:nvPr>
        </p:nvSpPr>
        <p:spPr/>
        <p:txBody>
          <a:bodyPr/>
          <a:lstStyle/>
          <a:p>
            <a:endParaRPr lang="en-US">
              <a:solidFill>
                <a:srgbClr val="848484"/>
              </a:solidFill>
            </a:endParaRPr>
          </a:p>
        </p:txBody>
      </p:sp>
      <p:sp>
        <p:nvSpPr>
          <p:cNvPr id="9" name="Slide Number Placeholder 8"/>
          <p:cNvSpPr>
            <a:spLocks noGrp="1"/>
          </p:cNvSpPr>
          <p:nvPr>
            <p:ph type="sldNum" sz="quarter" idx="12"/>
          </p:nvPr>
        </p:nvSpPr>
        <p:spPr/>
        <p:txBody>
          <a:bodyPr/>
          <a:lstStyle/>
          <a:p>
            <a:fld id="{4DB7D82B-DA8A-4ED5-BDBA-272C7D97476C}"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108436784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endParaRPr lang="en-US">
              <a:solidFill>
                <a:srgbClr val="848484"/>
              </a:solidFill>
            </a:endParaRPr>
          </a:p>
        </p:txBody>
      </p:sp>
      <p:sp>
        <p:nvSpPr>
          <p:cNvPr id="4" name="Footer Placeholder 3"/>
          <p:cNvSpPr>
            <a:spLocks noGrp="1"/>
          </p:cNvSpPr>
          <p:nvPr>
            <p:ph type="ftr" sz="quarter" idx="11"/>
          </p:nvPr>
        </p:nvSpPr>
        <p:spPr/>
        <p:txBody>
          <a:bodyPr/>
          <a:lstStyle/>
          <a:p>
            <a:endParaRPr lang="en-US">
              <a:solidFill>
                <a:srgbClr val="848484"/>
              </a:solidFill>
            </a:endParaRPr>
          </a:p>
        </p:txBody>
      </p:sp>
      <p:sp>
        <p:nvSpPr>
          <p:cNvPr id="5" name="Slide Number Placeholder 4"/>
          <p:cNvSpPr>
            <a:spLocks noGrp="1"/>
          </p:cNvSpPr>
          <p:nvPr>
            <p:ph type="sldNum" sz="quarter" idx="12"/>
          </p:nvPr>
        </p:nvSpPr>
        <p:spPr/>
        <p:txBody>
          <a:bodyPr/>
          <a:lstStyle/>
          <a:p>
            <a:fld id="{4DB7D82B-DA8A-4ED5-BDBA-272C7D97476C}" type="slidenum">
              <a:rPr lang="en-US" smtClean="0"/>
              <a:pPr/>
              <a:t>‹#›</a:t>
            </a:fld>
            <a:endParaRPr lang="en-US"/>
          </a:p>
        </p:txBody>
      </p:sp>
    </p:spTree>
    <p:extLst>
      <p:ext uri="{BB962C8B-B14F-4D97-AF65-F5344CB8AC3E}">
        <p14:creationId xmlns:p14="http://schemas.microsoft.com/office/powerpoint/2010/main" val="34709053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srgbClr val="848484"/>
              </a:solidFill>
            </a:endParaRPr>
          </a:p>
        </p:txBody>
      </p:sp>
      <p:sp>
        <p:nvSpPr>
          <p:cNvPr id="3" name="Footer Placeholder 2"/>
          <p:cNvSpPr>
            <a:spLocks noGrp="1"/>
          </p:cNvSpPr>
          <p:nvPr>
            <p:ph type="ftr" sz="quarter" idx="11"/>
          </p:nvPr>
        </p:nvSpPr>
        <p:spPr/>
        <p:txBody>
          <a:bodyPr/>
          <a:lstStyle/>
          <a:p>
            <a:endParaRPr lang="en-US">
              <a:solidFill>
                <a:srgbClr val="848484"/>
              </a:solidFill>
            </a:endParaRPr>
          </a:p>
        </p:txBody>
      </p:sp>
      <p:sp>
        <p:nvSpPr>
          <p:cNvPr id="4" name="Slide Number Placeholder 3"/>
          <p:cNvSpPr>
            <a:spLocks noGrp="1"/>
          </p:cNvSpPr>
          <p:nvPr>
            <p:ph type="sldNum" sz="quarter" idx="12"/>
          </p:nvPr>
        </p:nvSpPr>
        <p:spPr/>
        <p:txBody>
          <a:bodyPr/>
          <a:lstStyle/>
          <a:p>
            <a:fld id="{4DB7D82B-DA8A-4ED5-BDBA-272C7D97476C}" type="slidenum">
              <a:rPr lang="en-US" smtClean="0"/>
              <a:pPr/>
              <a:t>‹#›</a:t>
            </a:fld>
            <a:endParaRPr lang="en-US"/>
          </a:p>
        </p:txBody>
      </p:sp>
    </p:spTree>
    <p:extLst>
      <p:ext uri="{BB962C8B-B14F-4D97-AF65-F5344CB8AC3E}">
        <p14:creationId xmlns:p14="http://schemas.microsoft.com/office/powerpoint/2010/main" val="169456211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endParaRPr lang="en-US">
              <a:solidFill>
                <a:srgbClr val="848484"/>
              </a:solidFill>
            </a:endParaRPr>
          </a:p>
        </p:txBody>
      </p:sp>
      <p:sp>
        <p:nvSpPr>
          <p:cNvPr id="6" name="Footer Placeholder 5"/>
          <p:cNvSpPr>
            <a:spLocks noGrp="1"/>
          </p:cNvSpPr>
          <p:nvPr>
            <p:ph type="ftr" sz="quarter" idx="11"/>
          </p:nvPr>
        </p:nvSpPr>
        <p:spPr/>
        <p:txBody>
          <a:bodyPr/>
          <a:lstStyle/>
          <a:p>
            <a:endParaRPr lang="en-US">
              <a:solidFill>
                <a:srgbClr val="848484"/>
              </a:solidFill>
            </a:endParaRPr>
          </a:p>
        </p:txBody>
      </p:sp>
      <p:sp>
        <p:nvSpPr>
          <p:cNvPr id="7" name="Slide Number Placeholder 6"/>
          <p:cNvSpPr>
            <a:spLocks noGrp="1"/>
          </p:cNvSpPr>
          <p:nvPr>
            <p:ph type="sldNum" sz="quarter" idx="12"/>
          </p:nvPr>
        </p:nvSpPr>
        <p:spPr/>
        <p:txBody>
          <a:bodyPr/>
          <a:lstStyle/>
          <a:p>
            <a:fld id="{4DB7D82B-DA8A-4ED5-BDBA-272C7D97476C}"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35188284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endParaRPr lang="en-US">
              <a:solidFill>
                <a:srgbClr val="848484"/>
              </a:solidFill>
            </a:endParaRPr>
          </a:p>
        </p:txBody>
      </p:sp>
      <p:sp>
        <p:nvSpPr>
          <p:cNvPr id="6" name="Footer Placeholder 5"/>
          <p:cNvSpPr>
            <a:spLocks noGrp="1"/>
          </p:cNvSpPr>
          <p:nvPr>
            <p:ph type="ftr" sz="quarter" idx="11"/>
          </p:nvPr>
        </p:nvSpPr>
        <p:spPr>
          <a:xfrm>
            <a:off x="914400" y="6172200"/>
            <a:ext cx="3886200" cy="457200"/>
          </a:xfrm>
        </p:spPr>
        <p:txBody>
          <a:bodyPr/>
          <a:lstStyle/>
          <a:p>
            <a:endParaRPr lang="en-US">
              <a:solidFill>
                <a:srgbClr val="848484"/>
              </a:solidFill>
            </a:endParaRPr>
          </a:p>
        </p:txBody>
      </p:sp>
      <p:sp>
        <p:nvSpPr>
          <p:cNvPr id="7" name="Slide Number Placeholder 6"/>
          <p:cNvSpPr>
            <a:spLocks noGrp="1"/>
          </p:cNvSpPr>
          <p:nvPr>
            <p:ph type="sldNum" sz="quarter" idx="12"/>
          </p:nvPr>
        </p:nvSpPr>
        <p:spPr>
          <a:xfrm>
            <a:off x="146304" y="6208776"/>
            <a:ext cx="457200" cy="457200"/>
          </a:xfrm>
        </p:spPr>
        <p:txBody>
          <a:bodyPr/>
          <a:lstStyle/>
          <a:p>
            <a:fld id="{4DB7D82B-DA8A-4ED5-BDBA-272C7D97476C}"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extLst>
      <p:ext uri="{BB962C8B-B14F-4D97-AF65-F5344CB8AC3E}">
        <p14:creationId xmlns:p14="http://schemas.microsoft.com/office/powerpoint/2010/main" val="42756922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theme" Target="../theme/theme2.xml"/><Relationship Id="rId11" Type="http://schemas.openxmlformats.org/officeDocument/2006/relationships/image" Target="../media/image2.jpeg"/><Relationship Id="rId1" Type="http://schemas.openxmlformats.org/officeDocument/2006/relationships/slideLayout" Target="../slideLayouts/slideLayout12.xml"/><Relationship Id="rId2"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endParaRPr lang="en-US">
              <a:solidFill>
                <a:prstClr val="white"/>
              </a:solidFill>
            </a:endParaRPr>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endParaRPr lang="en-US">
              <a:solidFill>
                <a:srgbClr val="848484"/>
              </a:solidFill>
            </a:endParaRPr>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solidFill>
                <a:srgbClr val="848484"/>
              </a:solidFill>
            </a:endParaRPr>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4DB7D82B-DA8A-4ED5-BDBA-272C7D97476C}" type="slidenum">
              <a:rPr lang="en-US" smtClean="0"/>
              <a:pPr/>
              <a:t>‹#›</a:t>
            </a:fld>
            <a:endParaRPr lang="en-US"/>
          </a:p>
        </p:txBody>
      </p:sp>
    </p:spTree>
    <p:extLst>
      <p:ext uri="{BB962C8B-B14F-4D97-AF65-F5344CB8AC3E}">
        <p14:creationId xmlns:p14="http://schemas.microsoft.com/office/powerpoint/2010/main" val="8435578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p14:dur="10"/>
    </mc:Choice>
    <mc:Fallback xmlns="">
      <p:transition/>
    </mc:Fallback>
  </mc:AlternateContent>
  <p:hf sldNum="0" hdr="0" ft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descr="Public_Affairs_PPT_V2-02.jpg"/>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67202" y="437444"/>
            <a:ext cx="7237465" cy="980194"/>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93889" y="1600200"/>
            <a:ext cx="8142111" cy="477802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995272442"/>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Lst>
  <p:hf sldNum="0" hdr="0" ftr="0" dt="0"/>
  <p:txStyles>
    <p:titleStyle>
      <a:lvl1pPr algn="l" defTabSz="457200" rtl="0" eaLnBrk="1" latinLnBrk="0" hangingPunct="1">
        <a:spcBef>
          <a:spcPct val="0"/>
        </a:spcBef>
        <a:buNone/>
        <a:defRPr sz="3200" kern="1200">
          <a:solidFill>
            <a:srgbClr val="69787B"/>
          </a:solidFill>
          <a:latin typeface="Times New Roman"/>
          <a:ea typeface="+mj-ea"/>
          <a:cs typeface="Times New Roman"/>
        </a:defRPr>
      </a:lvl1pPr>
    </p:titleStyle>
    <p:bodyStyle>
      <a:lvl1pPr marL="342900" indent="-342900" algn="l" defTabSz="457200" rtl="0" eaLnBrk="1" latinLnBrk="0" hangingPunct="1">
        <a:spcBef>
          <a:spcPct val="20000"/>
        </a:spcBef>
        <a:buFont typeface="Arial"/>
        <a:buChar char="•"/>
        <a:defRPr sz="2800" b="0" i="0" kern="1200">
          <a:solidFill>
            <a:srgbClr val="69787B"/>
          </a:solidFill>
          <a:latin typeface="Arial Narrow"/>
          <a:ea typeface="+mn-ea"/>
          <a:cs typeface="Arial Narrow"/>
        </a:defRPr>
      </a:lvl1pPr>
      <a:lvl2pPr marL="742950" indent="-285750" algn="l" defTabSz="457200" rtl="0" eaLnBrk="1" latinLnBrk="0" hangingPunct="1">
        <a:spcBef>
          <a:spcPct val="20000"/>
        </a:spcBef>
        <a:buFont typeface="Arial"/>
        <a:buChar char="–"/>
        <a:defRPr sz="2400" b="0" i="0" kern="1200">
          <a:solidFill>
            <a:srgbClr val="69787B"/>
          </a:solidFill>
          <a:latin typeface="Arial Narrow"/>
          <a:ea typeface="+mn-ea"/>
          <a:cs typeface="Arial Narrow"/>
        </a:defRPr>
      </a:lvl2pPr>
      <a:lvl3pPr marL="1143000" indent="-228600" algn="l" defTabSz="457200" rtl="0" eaLnBrk="1" latinLnBrk="0" hangingPunct="1">
        <a:spcBef>
          <a:spcPct val="20000"/>
        </a:spcBef>
        <a:buFont typeface="Arial"/>
        <a:buChar char="•"/>
        <a:defRPr sz="2000" b="0" i="0" kern="1200">
          <a:solidFill>
            <a:srgbClr val="69787B"/>
          </a:solidFill>
          <a:latin typeface="Arial Narrow"/>
          <a:ea typeface="+mn-ea"/>
          <a:cs typeface="Arial Narrow"/>
        </a:defRPr>
      </a:lvl3pPr>
      <a:lvl4pPr marL="1600200" indent="-228600" algn="l" defTabSz="457200" rtl="0" eaLnBrk="1" latinLnBrk="0" hangingPunct="1">
        <a:spcBef>
          <a:spcPct val="20000"/>
        </a:spcBef>
        <a:buFont typeface="Arial"/>
        <a:buChar char="–"/>
        <a:defRPr sz="1800" b="0" i="0" kern="1200">
          <a:solidFill>
            <a:srgbClr val="69787B"/>
          </a:solidFill>
          <a:latin typeface="Arial Narrow"/>
          <a:ea typeface="+mn-ea"/>
          <a:cs typeface="Arial Narrow"/>
        </a:defRPr>
      </a:lvl4pPr>
      <a:lvl5pPr marL="2057400" indent="-228600" algn="l" defTabSz="457200" rtl="0" eaLnBrk="1" latinLnBrk="0" hangingPunct="1">
        <a:spcBef>
          <a:spcPct val="20000"/>
        </a:spcBef>
        <a:buFont typeface="Arial"/>
        <a:buChar char="»"/>
        <a:defRPr sz="1800" b="0" i="0" kern="1200">
          <a:solidFill>
            <a:srgbClr val="69787B"/>
          </a:solidFill>
          <a:latin typeface="Arial Narrow"/>
          <a:ea typeface="+mn-ea"/>
          <a:cs typeface="Arial Narrow"/>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6.gif"/><Relationship Id="rId5" Type="http://schemas.openxmlformats.org/officeDocument/2006/relationships/image" Target="../media/image27.gif"/><Relationship Id="rId6" Type="http://schemas.openxmlformats.org/officeDocument/2006/relationships/image" Target="../media/image28.png"/><Relationship Id="rId7" Type="http://schemas.openxmlformats.org/officeDocument/2006/relationships/image" Target="../media/image29.png"/><Relationship Id="rId1" Type="http://schemas.openxmlformats.org/officeDocument/2006/relationships/slideLayout" Target="../slideLayouts/slideLayout1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2.xml"/><Relationship Id="rId3" Type="http://schemas.openxmlformats.org/officeDocument/2006/relationships/image" Target="../media/image30.png"/></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1" Type="http://schemas.openxmlformats.org/officeDocument/2006/relationships/slideLayout" Target="../slideLayouts/slideLayout14.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4" Type="http://schemas.openxmlformats.org/officeDocument/2006/relationships/image" Target="../media/image35.png"/><Relationship Id="rId5" Type="http://schemas.microsoft.com/office/2007/relationships/hdphoto" Target="../media/hdphoto3.wdp"/><Relationship Id="rId1" Type="http://schemas.openxmlformats.org/officeDocument/2006/relationships/slideLayout" Target="../slideLayouts/slideLayout14.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36.gif"/></Relationships>
</file>

<file path=ppt/slides/_rels/slide2.xml.rels><?xml version="1.0" encoding="UTF-8" standalone="yes"?>
<Relationships xmlns="http://schemas.openxmlformats.org/package/2006/relationships"><Relationship Id="rId11" Type="http://schemas.microsoft.com/office/2007/relationships/hdphoto" Target="../media/hdphoto1.wdp"/><Relationship Id="rId12" Type="http://schemas.openxmlformats.org/officeDocument/2006/relationships/image" Target="../media/image16.png"/><Relationship Id="rId13" Type="http://schemas.openxmlformats.org/officeDocument/2006/relationships/image" Target="../media/image17.png"/><Relationship Id="rId14" Type="http://schemas.openxmlformats.org/officeDocument/2006/relationships/image" Target="../media/image18.png"/><Relationship Id="rId1" Type="http://schemas.openxmlformats.org/officeDocument/2006/relationships/slideLayout" Target="../slideLayouts/slideLayout14.xml"/><Relationship Id="rId2" Type="http://schemas.openxmlformats.org/officeDocument/2006/relationships/notesSlide" Target="../notesSlides/notesSlide2.xml"/><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xml"/><Relationship Id="rId3" Type="http://schemas.openxmlformats.org/officeDocument/2006/relationships/image" Target="../media/image1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xml"/><Relationship Id="rId3" Type="http://schemas.openxmlformats.org/officeDocument/2006/relationships/image" Target="../media/image20.jpg"/></Relationships>
</file>

<file path=ppt/slides/_rels/slide5.xml.rels><?xml version="1.0" encoding="UTF-8" standalone="yes"?>
<Relationships xmlns="http://schemas.openxmlformats.org/package/2006/relationships"><Relationship Id="rId3" Type="http://schemas.openxmlformats.org/officeDocument/2006/relationships/image" Target="../media/image21.jpeg"/><Relationship Id="rId4" Type="http://schemas.openxmlformats.org/officeDocument/2006/relationships/image" Target="../media/image14.png"/><Relationship Id="rId1" Type="http://schemas.openxmlformats.org/officeDocument/2006/relationships/slideLayout" Target="../slideLayouts/slideLayout1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png"/><Relationship Id="rId5" Type="http://schemas.openxmlformats.org/officeDocument/2006/relationships/image" Target="../media/image24.png"/><Relationship Id="rId6" Type="http://schemas.microsoft.com/office/2007/relationships/hdphoto" Target="../media/hdphoto2.wdp"/><Relationship Id="rId1" Type="http://schemas.openxmlformats.org/officeDocument/2006/relationships/slideLayout" Target="../slideLayouts/slideLayout1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595343" y="3375211"/>
            <a:ext cx="1936377" cy="193637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p:txBody>
          <a:bodyPr>
            <a:normAutofit/>
          </a:bodyPr>
          <a:lstStyle/>
          <a:p>
            <a:r>
              <a:rPr lang="en-US" sz="3600" dirty="0" smtClean="0">
                <a:solidFill>
                  <a:schemeClr val="tx1"/>
                </a:solidFill>
                <a:latin typeface="Minion Pro" panose="02040503050306020203" pitchFamily="18" charset="0"/>
                <a:ea typeface="Lato" panose="020F0502020204030203" pitchFamily="34" charset="0"/>
                <a:cs typeface="Lato" panose="020F0502020204030203" pitchFamily="34" charset="0"/>
              </a:rPr>
              <a:t>Legal Issues When Instructors Require Online Distribution of Student Work</a:t>
            </a:r>
            <a:endParaRPr lang="en-US" sz="3600" strike="sngStrike" dirty="0">
              <a:solidFill>
                <a:schemeClr val="tx1"/>
              </a:solidFill>
              <a:latin typeface="Minion Pro" panose="02040503050306020203" pitchFamily="18" charset="0"/>
              <a:ea typeface="Lato" panose="020F0502020204030203" pitchFamily="34" charset="0"/>
              <a:cs typeface="Lato" panose="020F0502020204030203" pitchFamily="34" charset="0"/>
            </a:endParaRPr>
          </a:p>
        </p:txBody>
      </p:sp>
      <p:sp>
        <p:nvSpPr>
          <p:cNvPr id="4" name="TextBox 3"/>
          <p:cNvSpPr txBox="1"/>
          <p:nvPr/>
        </p:nvSpPr>
        <p:spPr>
          <a:xfrm>
            <a:off x="6553200" y="5867400"/>
            <a:ext cx="3383680" cy="784830"/>
          </a:xfrm>
          <a:prstGeom prst="rect">
            <a:avLst/>
          </a:prstGeom>
          <a:noFill/>
        </p:spPr>
        <p:txBody>
          <a:bodyPr wrap="square" rtlCol="0">
            <a:spAutoFit/>
          </a:bodyPr>
          <a:lstStyle/>
          <a:p>
            <a:r>
              <a:rPr lang="en-US" sz="1500" dirty="0" smtClean="0">
                <a:solidFill>
                  <a:prstClr val="black"/>
                </a:solidFill>
                <a:latin typeface="Gill Sans MT" panose="020B0502020104020203" pitchFamily="34" charset="0"/>
                <a:ea typeface="Lato" panose="020F0502020204030203" pitchFamily="34" charset="0"/>
                <a:cs typeface="Lato" panose="020F0502020204030203" pitchFamily="34" charset="0"/>
              </a:rPr>
              <a:t>Micah Zeller, JD</a:t>
            </a:r>
          </a:p>
          <a:p>
            <a:r>
              <a:rPr lang="en-US" sz="1500" dirty="0" smtClean="0">
                <a:solidFill>
                  <a:prstClr val="black"/>
                </a:solidFill>
                <a:latin typeface="Gill Sans MT" panose="020B0502020104020203" pitchFamily="34" charset="0"/>
                <a:ea typeface="Lato" panose="020F0502020204030203" pitchFamily="34" charset="0"/>
                <a:cs typeface="Lato" panose="020F0502020204030203" pitchFamily="34" charset="0"/>
              </a:rPr>
              <a:t>Copyright &amp; Digital Access</a:t>
            </a:r>
          </a:p>
          <a:p>
            <a:r>
              <a:rPr lang="en-US" sz="1500" dirty="0" smtClean="0">
                <a:solidFill>
                  <a:prstClr val="black"/>
                </a:solidFill>
                <a:latin typeface="Gill Sans MT" panose="020B0502020104020203" pitchFamily="34" charset="0"/>
                <a:ea typeface="Lato" panose="020F0502020204030203" pitchFamily="34" charset="0"/>
                <a:cs typeface="Lato" panose="020F0502020204030203" pitchFamily="34" charset="0"/>
              </a:rPr>
              <a:t>WUSTL</a:t>
            </a:r>
          </a:p>
        </p:txBody>
      </p:sp>
      <p:sp>
        <p:nvSpPr>
          <p:cNvPr id="5" name="TextBox 4"/>
          <p:cNvSpPr txBox="1"/>
          <p:nvPr/>
        </p:nvSpPr>
        <p:spPr>
          <a:xfrm>
            <a:off x="211663" y="5867400"/>
            <a:ext cx="3383680" cy="784830"/>
          </a:xfrm>
          <a:prstGeom prst="rect">
            <a:avLst/>
          </a:prstGeom>
          <a:noFill/>
        </p:spPr>
        <p:txBody>
          <a:bodyPr wrap="square" rtlCol="0">
            <a:spAutoFit/>
          </a:bodyPr>
          <a:lstStyle/>
          <a:p>
            <a:r>
              <a:rPr lang="en-US" sz="1500" dirty="0" smtClean="0">
                <a:solidFill>
                  <a:prstClr val="black"/>
                </a:solidFill>
                <a:latin typeface="Gill Sans MT" panose="020B0502020104020203" pitchFamily="34" charset="0"/>
                <a:ea typeface="Lato" panose="020F0502020204030203" pitchFamily="34" charset="0"/>
                <a:cs typeface="Lato" panose="020F0502020204030203" pitchFamily="34" charset="0"/>
              </a:rPr>
              <a:t>Kraemer Copyright Conference</a:t>
            </a:r>
          </a:p>
          <a:p>
            <a:r>
              <a:rPr lang="en-US" sz="1500" dirty="0" smtClean="0">
                <a:solidFill>
                  <a:prstClr val="black"/>
                </a:solidFill>
                <a:latin typeface="Gill Sans MT" panose="020B0502020104020203" pitchFamily="34" charset="0"/>
                <a:ea typeface="Lato" panose="020F0502020204030203" pitchFamily="34" charset="0"/>
                <a:cs typeface="Lato" panose="020F0502020204030203" pitchFamily="34" charset="0"/>
              </a:rPr>
              <a:t>June 7, 2016</a:t>
            </a:r>
          </a:p>
          <a:p>
            <a:r>
              <a:rPr lang="en-US" sz="1500" dirty="0" smtClean="0">
                <a:solidFill>
                  <a:prstClr val="black"/>
                </a:solidFill>
                <a:latin typeface="Gill Sans MT" panose="020B0502020104020203" pitchFamily="34" charset="0"/>
                <a:ea typeface="Lato" panose="020F0502020204030203" pitchFamily="34" charset="0"/>
                <a:cs typeface="Lato" panose="020F0502020204030203" pitchFamily="34" charset="0"/>
              </a:rPr>
              <a:t>Break-out Session I</a:t>
            </a:r>
          </a:p>
        </p:txBody>
      </p:sp>
    </p:spTree>
    <p:extLst>
      <p:ext uri="{BB962C8B-B14F-4D97-AF65-F5344CB8AC3E}">
        <p14:creationId xmlns:p14="http://schemas.microsoft.com/office/powerpoint/2010/main" val="42751775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14400" y="609600"/>
            <a:ext cx="6324600" cy="461665"/>
          </a:xfrm>
          <a:prstGeom prst="rect">
            <a:avLst/>
          </a:prstGeom>
          <a:solidFill>
            <a:schemeClr val="bg1">
              <a:lumMod val="95000"/>
            </a:schemeClr>
          </a:solidFill>
        </p:spPr>
        <p:txBody>
          <a:bodyPr wrap="square" rtlCol="0">
            <a:spAutoFit/>
          </a:bodyPr>
          <a:lstStyle/>
          <a:p>
            <a:pPr algn="ctr"/>
            <a:r>
              <a:rPr lang="en-US" sz="2400" dirty="0" smtClean="0">
                <a:latin typeface="Lato" panose="020F0502020204030203" pitchFamily="34" charset="0"/>
                <a:ea typeface="Lato" panose="020F0502020204030203" pitchFamily="34" charset="0"/>
                <a:cs typeface="Lato" panose="020F0502020204030203" pitchFamily="34" charset="0"/>
              </a:rPr>
              <a:t>FERPA</a:t>
            </a:r>
            <a:endParaRPr lang="en-US" sz="2400" dirty="0">
              <a:latin typeface="Lato" panose="020F0502020204030203" pitchFamily="34" charset="0"/>
              <a:ea typeface="Lato" panose="020F0502020204030203" pitchFamily="34" charset="0"/>
              <a:cs typeface="Lato" panose="020F0502020204030203" pitchFamily="34" charset="0"/>
            </a:endParaRPr>
          </a:p>
        </p:txBody>
      </p:sp>
      <p:sp>
        <p:nvSpPr>
          <p:cNvPr id="5" name="TextBox 4"/>
          <p:cNvSpPr txBox="1"/>
          <p:nvPr/>
        </p:nvSpPr>
        <p:spPr>
          <a:xfrm>
            <a:off x="914400" y="1752600"/>
            <a:ext cx="6400800" cy="4524315"/>
          </a:xfrm>
          <a:prstGeom prst="rect">
            <a:avLst/>
          </a:prstGeom>
          <a:noFill/>
        </p:spPr>
        <p:txBody>
          <a:bodyPr wrap="square" rtlCol="0">
            <a:spAutoFit/>
          </a:bodyPr>
          <a:lstStyle/>
          <a:p>
            <a:r>
              <a:rPr lang="en-US" sz="2400" dirty="0" smtClean="0">
                <a:solidFill>
                  <a:schemeClr val="bg1">
                    <a:lumMod val="50000"/>
                  </a:schemeClr>
                </a:solidFill>
              </a:rPr>
              <a:t>•  </a:t>
            </a:r>
            <a:r>
              <a:rPr lang="en-US" sz="2400" dirty="0" smtClean="0">
                <a:solidFill>
                  <a:schemeClr val="bg1">
                    <a:lumMod val="50000"/>
                  </a:schemeClr>
                </a:solidFill>
                <a:latin typeface="Lato" panose="020F0502020204030203" pitchFamily="34" charset="0"/>
                <a:ea typeface="Lato" panose="020F0502020204030203" pitchFamily="34" charset="0"/>
                <a:cs typeface="Lato" panose="020F0502020204030203" pitchFamily="34" charset="0"/>
              </a:rPr>
              <a:t>Education records</a:t>
            </a:r>
          </a:p>
          <a:p>
            <a:endParaRPr lang="en-US" sz="2400" dirty="0">
              <a:solidFill>
                <a:schemeClr val="bg1">
                  <a:lumMod val="50000"/>
                </a:schemeClr>
              </a:solidFill>
              <a:latin typeface="Lato" panose="020F0502020204030203" pitchFamily="34" charset="0"/>
              <a:ea typeface="Lato" panose="020F0502020204030203" pitchFamily="34" charset="0"/>
              <a:cs typeface="Lato" panose="020F0502020204030203" pitchFamily="34" charset="0"/>
            </a:endParaRPr>
          </a:p>
          <a:p>
            <a:r>
              <a:rPr lang="en-US" sz="2400" dirty="0" smtClean="0">
                <a:solidFill>
                  <a:schemeClr val="bg1">
                    <a:lumMod val="50000"/>
                  </a:schemeClr>
                </a:solidFill>
                <a:latin typeface="+mj-lt"/>
                <a:ea typeface="Lato" panose="020F0502020204030203" pitchFamily="34" charset="0"/>
                <a:cs typeface="Lato" panose="020F0502020204030203" pitchFamily="34" charset="0"/>
              </a:rPr>
              <a:t>•  </a:t>
            </a:r>
            <a:r>
              <a:rPr lang="en-US" sz="2400" dirty="0" smtClean="0">
                <a:solidFill>
                  <a:schemeClr val="bg1">
                    <a:lumMod val="50000"/>
                  </a:schemeClr>
                </a:solidFill>
                <a:latin typeface="Lato" panose="020F0502020204030203" pitchFamily="34" charset="0"/>
                <a:ea typeface="Lato" panose="020F0502020204030203" pitchFamily="34" charset="0"/>
                <a:cs typeface="Lato" panose="020F0502020204030203" pitchFamily="34" charset="0"/>
              </a:rPr>
              <a:t>Disclosure</a:t>
            </a:r>
          </a:p>
          <a:p>
            <a:endParaRPr lang="en-US" sz="2400" dirty="0">
              <a:solidFill>
                <a:schemeClr val="bg1">
                  <a:lumMod val="50000"/>
                </a:schemeClr>
              </a:solidFill>
              <a:latin typeface="Lato" panose="020F0502020204030203" pitchFamily="34" charset="0"/>
              <a:ea typeface="Lato" panose="020F0502020204030203" pitchFamily="34" charset="0"/>
              <a:cs typeface="Lato" panose="020F0502020204030203" pitchFamily="34" charset="0"/>
            </a:endParaRPr>
          </a:p>
          <a:p>
            <a:r>
              <a:rPr lang="en-US" sz="2400" dirty="0" smtClean="0">
                <a:solidFill>
                  <a:schemeClr val="bg1">
                    <a:lumMod val="50000"/>
                  </a:schemeClr>
                </a:solidFill>
                <a:latin typeface="+mj-lt"/>
                <a:ea typeface="Lato" panose="020F0502020204030203" pitchFamily="34" charset="0"/>
                <a:cs typeface="Lato" panose="020F0502020204030203" pitchFamily="34" charset="0"/>
              </a:rPr>
              <a:t>• </a:t>
            </a:r>
            <a:r>
              <a:rPr lang="en-US" sz="2400" dirty="0">
                <a:solidFill>
                  <a:schemeClr val="bg1">
                    <a:lumMod val="50000"/>
                  </a:schemeClr>
                </a:solidFill>
                <a:latin typeface="Lato" panose="020F0502020204030203" pitchFamily="34" charset="0"/>
                <a:ea typeface="Lato" panose="020F0502020204030203" pitchFamily="34" charset="0"/>
                <a:cs typeface="Lato" panose="020F0502020204030203" pitchFamily="34" charset="0"/>
              </a:rPr>
              <a:t> </a:t>
            </a:r>
            <a:r>
              <a:rPr lang="en-US" sz="2400" dirty="0" smtClean="0">
                <a:solidFill>
                  <a:schemeClr val="bg1">
                    <a:lumMod val="50000"/>
                  </a:schemeClr>
                </a:solidFill>
                <a:latin typeface="Lato" panose="020F0502020204030203" pitchFamily="34" charset="0"/>
                <a:ea typeface="Lato" panose="020F0502020204030203" pitchFamily="34" charset="0"/>
                <a:cs typeface="Lato" panose="020F0502020204030203" pitchFamily="34" charset="0"/>
              </a:rPr>
              <a:t>Waiver</a:t>
            </a:r>
          </a:p>
          <a:p>
            <a:endParaRPr lang="en-US" sz="2400" dirty="0">
              <a:solidFill>
                <a:schemeClr val="bg1">
                  <a:lumMod val="50000"/>
                </a:schemeClr>
              </a:solidFill>
              <a:latin typeface="Lato" panose="020F0502020204030203" pitchFamily="34" charset="0"/>
              <a:ea typeface="Lato" panose="020F0502020204030203" pitchFamily="34" charset="0"/>
              <a:cs typeface="Lato" panose="020F0502020204030203" pitchFamily="34" charset="0"/>
            </a:endParaRPr>
          </a:p>
          <a:p>
            <a:r>
              <a:rPr lang="en-US" sz="2400" dirty="0">
                <a:solidFill>
                  <a:prstClr val="white">
                    <a:lumMod val="50000"/>
                  </a:prstClr>
                </a:solidFill>
                <a:ea typeface="Lato" panose="020F0502020204030203" pitchFamily="34" charset="0"/>
                <a:cs typeface="Lato" panose="020F0502020204030203" pitchFamily="34" charset="0"/>
              </a:rPr>
              <a:t>• </a:t>
            </a:r>
            <a:r>
              <a:rPr lang="en-US" sz="2400" dirty="0" smtClean="0">
                <a:solidFill>
                  <a:prstClr val="white">
                    <a:lumMod val="50000"/>
                  </a:prstClr>
                </a:solidFill>
                <a:latin typeface="Lato" panose="020F0502020204030203" pitchFamily="34" charset="0"/>
                <a:ea typeface="Lato" panose="020F0502020204030203" pitchFamily="34" charset="0"/>
                <a:cs typeface="Lato" panose="020F0502020204030203" pitchFamily="34" charset="0"/>
              </a:rPr>
              <a:t> Remedies</a:t>
            </a:r>
          </a:p>
          <a:p>
            <a:endParaRPr lang="en-US" sz="2400" dirty="0">
              <a:solidFill>
                <a:prstClr val="white">
                  <a:lumMod val="50000"/>
                </a:prstClr>
              </a:solidFill>
              <a:latin typeface="Lato" panose="020F0502020204030203" pitchFamily="34" charset="0"/>
              <a:ea typeface="Lato" panose="020F0502020204030203" pitchFamily="34" charset="0"/>
              <a:cs typeface="Lato" panose="020F0502020204030203" pitchFamily="34" charset="0"/>
            </a:endParaRPr>
          </a:p>
          <a:p>
            <a:pPr lvl="0"/>
            <a:r>
              <a:rPr lang="en-US" sz="2400" dirty="0">
                <a:solidFill>
                  <a:prstClr val="white">
                    <a:lumMod val="50000"/>
                  </a:prstClr>
                </a:solidFill>
                <a:ea typeface="Lato" panose="020F0502020204030203" pitchFamily="34" charset="0"/>
                <a:cs typeface="Lato" panose="020F0502020204030203" pitchFamily="34" charset="0"/>
              </a:rPr>
              <a:t>• </a:t>
            </a:r>
            <a:r>
              <a:rPr lang="en-US" sz="2400" dirty="0">
                <a:solidFill>
                  <a:prstClr val="white">
                    <a:lumMod val="50000"/>
                  </a:prstClr>
                </a:solidFill>
                <a:latin typeface="Lato" panose="020F0502020204030203" pitchFamily="34" charset="0"/>
                <a:ea typeface="Lato" panose="020F0502020204030203" pitchFamily="34" charset="0"/>
                <a:cs typeface="Lato" panose="020F0502020204030203" pitchFamily="34" charset="0"/>
              </a:rPr>
              <a:t> “Implied pedagogical exception</a:t>
            </a:r>
            <a:r>
              <a:rPr lang="en-US" sz="2400" dirty="0" smtClean="0">
                <a:solidFill>
                  <a:prstClr val="white">
                    <a:lumMod val="50000"/>
                  </a:prstClr>
                </a:solidFill>
                <a:latin typeface="Lato" panose="020F0502020204030203" pitchFamily="34" charset="0"/>
                <a:ea typeface="Lato" panose="020F0502020204030203" pitchFamily="34" charset="0"/>
                <a:cs typeface="Lato" panose="020F0502020204030203" pitchFamily="34" charset="0"/>
              </a:rPr>
              <a:t>”</a:t>
            </a:r>
          </a:p>
          <a:p>
            <a:pPr lvl="0"/>
            <a:endParaRPr lang="en-US" sz="2400" dirty="0">
              <a:solidFill>
                <a:prstClr val="white">
                  <a:lumMod val="50000"/>
                </a:prstClr>
              </a:solidFill>
              <a:latin typeface="Lato" panose="020F0502020204030203" pitchFamily="34" charset="0"/>
              <a:ea typeface="Lato" panose="020F0502020204030203" pitchFamily="34" charset="0"/>
              <a:cs typeface="Lato" panose="020F0502020204030203" pitchFamily="34" charset="0"/>
            </a:endParaRPr>
          </a:p>
          <a:p>
            <a:pPr marL="342900" lvl="0" indent="-342900">
              <a:buFont typeface="Arial"/>
              <a:buChar char="•"/>
            </a:pPr>
            <a:r>
              <a:rPr lang="en-US" sz="2400" dirty="0" smtClean="0">
                <a:solidFill>
                  <a:prstClr val="white">
                    <a:lumMod val="50000"/>
                  </a:prstClr>
                </a:solidFill>
                <a:latin typeface="Lato" panose="020F0502020204030203" pitchFamily="34" charset="0"/>
                <a:ea typeface="Lato" panose="020F0502020204030203" pitchFamily="34" charset="0"/>
                <a:cs typeface="Lato" panose="020F0502020204030203" pitchFamily="34" charset="0"/>
              </a:rPr>
              <a:t>Past works</a:t>
            </a:r>
          </a:p>
          <a:p>
            <a:endParaRPr lang="en-US" sz="2400" dirty="0">
              <a:solidFill>
                <a:prstClr val="white">
                  <a:lumMod val="50000"/>
                </a:prstClr>
              </a:solidFill>
              <a:latin typeface="Lato" panose="020F0502020204030203" pitchFamily="34" charset="0"/>
              <a:ea typeface="Lato" panose="020F0502020204030203" pitchFamily="34" charset="0"/>
              <a:cs typeface="Lato" panose="020F0502020204030203" pitchFamily="34" charset="0"/>
            </a:endParaRPr>
          </a:p>
        </p:txBody>
      </p:sp>
      <p:sp>
        <p:nvSpPr>
          <p:cNvPr id="4" name="TextBox 3"/>
          <p:cNvSpPr txBox="1"/>
          <p:nvPr/>
        </p:nvSpPr>
        <p:spPr>
          <a:xfrm>
            <a:off x="3886200" y="2921169"/>
            <a:ext cx="3810000" cy="1015663"/>
          </a:xfrm>
          <a:prstGeom prst="rect">
            <a:avLst/>
          </a:prstGeom>
          <a:solidFill>
            <a:schemeClr val="bg1">
              <a:lumMod val="95000"/>
            </a:schemeClr>
          </a:solidFill>
        </p:spPr>
        <p:txBody>
          <a:bodyPr wrap="square" rtlCol="0" anchor="ctr">
            <a:spAutoFit/>
          </a:bodyPr>
          <a:lstStyle/>
          <a:p>
            <a:pPr algn="ctr"/>
            <a:r>
              <a:rPr lang="en-US" sz="2000" i="1" dirty="0" smtClean="0">
                <a:latin typeface="Lato" panose="020F0502020204030203" pitchFamily="34" charset="0"/>
                <a:ea typeface="Lato" panose="020F0502020204030203" pitchFamily="34" charset="0"/>
                <a:cs typeface="Lato" panose="020F0502020204030203" pitchFamily="34" charset="0"/>
              </a:rPr>
              <a:t>What’s the library’s role? </a:t>
            </a:r>
          </a:p>
          <a:p>
            <a:pPr algn="ctr"/>
            <a:endParaRPr lang="en-US" sz="2000" i="1" dirty="0">
              <a:latin typeface="Lato" panose="020F0502020204030203" pitchFamily="34" charset="0"/>
              <a:ea typeface="Lato" panose="020F0502020204030203" pitchFamily="34" charset="0"/>
              <a:cs typeface="Lato" panose="020F0502020204030203" pitchFamily="34" charset="0"/>
            </a:endParaRPr>
          </a:p>
          <a:p>
            <a:pPr algn="ctr"/>
            <a:r>
              <a:rPr lang="en-US" sz="2000" i="1" dirty="0" smtClean="0">
                <a:latin typeface="Lato" panose="020F0502020204030203" pitchFamily="34" charset="0"/>
                <a:ea typeface="Lato" panose="020F0502020204030203" pitchFamily="34" charset="0"/>
                <a:cs typeface="Lato" panose="020F0502020204030203" pitchFamily="34" charset="0"/>
              </a:rPr>
              <a:t>What are we protecting?</a:t>
            </a:r>
          </a:p>
        </p:txBody>
      </p:sp>
    </p:spTree>
    <p:extLst>
      <p:ext uri="{BB962C8B-B14F-4D97-AF65-F5344CB8AC3E}">
        <p14:creationId xmlns:p14="http://schemas.microsoft.com/office/powerpoint/2010/main" val="220763951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Lato" panose="020F0502020204030203" pitchFamily="34" charset="0"/>
                <a:ea typeface="Lato" panose="020F0502020204030203" pitchFamily="34" charset="0"/>
                <a:cs typeface="Lato" panose="020F0502020204030203" pitchFamily="34" charset="0"/>
              </a:rPr>
              <a:t>Scenario II</a:t>
            </a:r>
            <a:endParaRPr lang="en-US" b="1" dirty="0">
              <a:latin typeface="Lato" panose="020F0502020204030203" pitchFamily="34" charset="0"/>
              <a:ea typeface="Lato" panose="020F0502020204030203" pitchFamily="34" charset="0"/>
              <a:cs typeface="Lato" panose="020F0502020204030203" pitchFamily="34" charset="0"/>
            </a:endParaRPr>
          </a:p>
        </p:txBody>
      </p:sp>
      <p:sp>
        <p:nvSpPr>
          <p:cNvPr id="5" name="TextBox 4"/>
          <p:cNvSpPr txBox="1"/>
          <p:nvPr/>
        </p:nvSpPr>
        <p:spPr>
          <a:xfrm>
            <a:off x="467202" y="1676400"/>
            <a:ext cx="6400800" cy="3170099"/>
          </a:xfrm>
          <a:prstGeom prst="rect">
            <a:avLst/>
          </a:prstGeom>
          <a:noFill/>
        </p:spPr>
        <p:txBody>
          <a:bodyPr wrap="square" rtlCol="0">
            <a:spAutoFit/>
          </a:bodyPr>
          <a:lstStyle/>
          <a:p>
            <a:r>
              <a:rPr lang="en-US" sz="2400" dirty="0" smtClean="0">
                <a:solidFill>
                  <a:schemeClr val="bg1">
                    <a:lumMod val="50000"/>
                  </a:schemeClr>
                </a:solidFill>
              </a:rPr>
              <a:t>•  </a:t>
            </a:r>
            <a:r>
              <a:rPr lang="en-US" sz="2000" dirty="0" smtClean="0">
                <a:solidFill>
                  <a:schemeClr val="bg1">
                    <a:lumMod val="50000"/>
                  </a:schemeClr>
                </a:solidFill>
                <a:latin typeface="Lato" panose="020F0502020204030203" pitchFamily="34" charset="0"/>
                <a:ea typeface="Lato" panose="020F0502020204030203" pitchFamily="34" charset="0"/>
                <a:cs typeface="Lato" panose="020F0502020204030203" pitchFamily="34" charset="0"/>
              </a:rPr>
              <a:t>Mechanical Engineering capstone course   </a:t>
            </a:r>
          </a:p>
          <a:p>
            <a:endParaRPr lang="en-US" sz="2000" dirty="0">
              <a:solidFill>
                <a:schemeClr val="bg1">
                  <a:lumMod val="50000"/>
                </a:schemeClr>
              </a:solidFill>
              <a:latin typeface="Lato" panose="020F0502020204030203" pitchFamily="34" charset="0"/>
              <a:ea typeface="Lato" panose="020F0502020204030203" pitchFamily="34" charset="0"/>
              <a:cs typeface="Lato" panose="020F0502020204030203" pitchFamily="34" charset="0"/>
            </a:endParaRPr>
          </a:p>
          <a:p>
            <a:r>
              <a:rPr lang="en-US" sz="2400" dirty="0" smtClean="0">
                <a:solidFill>
                  <a:schemeClr val="bg1">
                    <a:lumMod val="50000"/>
                  </a:schemeClr>
                </a:solidFill>
                <a:latin typeface="+mj-lt"/>
                <a:ea typeface="Lato" panose="020F0502020204030203" pitchFamily="34" charset="0"/>
                <a:cs typeface="Lato" panose="020F0502020204030203" pitchFamily="34" charset="0"/>
              </a:rPr>
              <a:t>•  </a:t>
            </a:r>
            <a:r>
              <a:rPr lang="en-US" sz="2000" dirty="0" smtClean="0">
                <a:solidFill>
                  <a:schemeClr val="bg1">
                    <a:lumMod val="50000"/>
                  </a:schemeClr>
                </a:solidFill>
                <a:latin typeface="Lato" panose="020F0502020204030203" pitchFamily="34" charset="0"/>
                <a:ea typeface="Lato" panose="020F0502020204030203" pitchFamily="34" charset="0"/>
                <a:cs typeface="Lato" panose="020F0502020204030203" pitchFamily="34" charset="0"/>
              </a:rPr>
              <a:t>student-team projects</a:t>
            </a:r>
          </a:p>
          <a:p>
            <a:endParaRPr lang="en-US" sz="2000" dirty="0" smtClean="0">
              <a:solidFill>
                <a:schemeClr val="bg1">
                  <a:lumMod val="50000"/>
                </a:schemeClr>
              </a:solidFill>
              <a:latin typeface="Lato" panose="020F0502020204030203" pitchFamily="34" charset="0"/>
              <a:ea typeface="Lato" panose="020F0502020204030203" pitchFamily="34" charset="0"/>
              <a:cs typeface="Lato" panose="020F0502020204030203" pitchFamily="34" charset="0"/>
            </a:endParaRPr>
          </a:p>
          <a:p>
            <a:r>
              <a:rPr lang="en-US" sz="2400" dirty="0">
                <a:solidFill>
                  <a:prstClr val="white">
                    <a:lumMod val="50000"/>
                  </a:prstClr>
                </a:solidFill>
                <a:ea typeface="Lato" panose="020F0502020204030203" pitchFamily="34" charset="0"/>
                <a:cs typeface="Lato" panose="020F0502020204030203" pitchFamily="34" charset="0"/>
              </a:rPr>
              <a:t>•  </a:t>
            </a:r>
            <a:r>
              <a:rPr lang="en-US" sz="2000" dirty="0" smtClean="0">
                <a:solidFill>
                  <a:prstClr val="white">
                    <a:lumMod val="50000"/>
                  </a:prstClr>
                </a:solidFill>
                <a:latin typeface="Lato" panose="020F0502020204030203" pitchFamily="34" charset="0"/>
                <a:ea typeface="Lato" panose="020F0502020204030203" pitchFamily="34" charset="0"/>
                <a:cs typeface="Lato" panose="020F0502020204030203" pitchFamily="34" charset="0"/>
              </a:rPr>
              <a:t>create conceptual design study</a:t>
            </a:r>
            <a:endParaRPr lang="en-US" sz="2000" dirty="0">
              <a:solidFill>
                <a:schemeClr val="bg1">
                  <a:lumMod val="50000"/>
                </a:schemeClr>
              </a:solidFill>
              <a:latin typeface="Lato" panose="020F0502020204030203" pitchFamily="34" charset="0"/>
              <a:ea typeface="Lato" panose="020F0502020204030203" pitchFamily="34" charset="0"/>
              <a:cs typeface="Lato" panose="020F0502020204030203" pitchFamily="34" charset="0"/>
            </a:endParaRPr>
          </a:p>
          <a:p>
            <a:endParaRPr lang="en-US" sz="2000" dirty="0">
              <a:solidFill>
                <a:schemeClr val="bg1">
                  <a:lumMod val="50000"/>
                </a:schemeClr>
              </a:solidFill>
              <a:latin typeface="Lato" panose="020F0502020204030203" pitchFamily="34" charset="0"/>
              <a:ea typeface="Lato" panose="020F0502020204030203" pitchFamily="34" charset="0"/>
              <a:cs typeface="Lato" panose="020F0502020204030203" pitchFamily="34" charset="0"/>
            </a:endParaRPr>
          </a:p>
          <a:p>
            <a:r>
              <a:rPr lang="en-US" sz="2400" dirty="0" smtClean="0">
                <a:solidFill>
                  <a:schemeClr val="bg1">
                    <a:lumMod val="50000"/>
                  </a:schemeClr>
                </a:solidFill>
                <a:latin typeface="+mj-lt"/>
                <a:ea typeface="Lato" panose="020F0502020204030203" pitchFamily="34" charset="0"/>
                <a:cs typeface="Lato" panose="020F0502020204030203" pitchFamily="34" charset="0"/>
              </a:rPr>
              <a:t>• </a:t>
            </a:r>
            <a:r>
              <a:rPr lang="en-US" sz="2000" dirty="0">
                <a:solidFill>
                  <a:schemeClr val="bg1">
                    <a:lumMod val="50000"/>
                  </a:schemeClr>
                </a:solidFill>
                <a:latin typeface="Lato" panose="020F0502020204030203" pitchFamily="34" charset="0"/>
                <a:ea typeface="Lato" panose="020F0502020204030203" pitchFamily="34" charset="0"/>
                <a:cs typeface="Lato" panose="020F0502020204030203" pitchFamily="34" charset="0"/>
              </a:rPr>
              <a:t> </a:t>
            </a:r>
            <a:r>
              <a:rPr lang="en-US" sz="2000" dirty="0" smtClean="0">
                <a:solidFill>
                  <a:schemeClr val="bg1">
                    <a:lumMod val="50000"/>
                  </a:schemeClr>
                </a:solidFill>
                <a:latin typeface="Lato" panose="020F0502020204030203" pitchFamily="34" charset="0"/>
                <a:ea typeface="Lato" panose="020F0502020204030203" pitchFamily="34" charset="0"/>
                <a:cs typeface="Lato" panose="020F0502020204030203" pitchFamily="34" charset="0"/>
              </a:rPr>
              <a:t>produce working prototype</a:t>
            </a:r>
          </a:p>
          <a:p>
            <a:endParaRPr lang="en-US" sz="2000" dirty="0" smtClean="0">
              <a:solidFill>
                <a:prstClr val="white">
                  <a:lumMod val="50000"/>
                </a:prstClr>
              </a:solidFill>
              <a:latin typeface="Lato" panose="020F0502020204030203" pitchFamily="34" charset="0"/>
              <a:ea typeface="Lato" panose="020F0502020204030203" pitchFamily="34" charset="0"/>
              <a:cs typeface="Lato" panose="020F0502020204030203" pitchFamily="34" charset="0"/>
            </a:endParaRPr>
          </a:p>
          <a:p>
            <a:r>
              <a:rPr lang="en-US" sz="2400" dirty="0" smtClean="0">
                <a:solidFill>
                  <a:prstClr val="white">
                    <a:lumMod val="50000"/>
                  </a:prstClr>
                </a:solidFill>
                <a:ea typeface="Lato" panose="020F0502020204030203" pitchFamily="34" charset="0"/>
                <a:cs typeface="Lato" panose="020F0502020204030203" pitchFamily="34" charset="0"/>
              </a:rPr>
              <a:t>• </a:t>
            </a:r>
            <a:r>
              <a:rPr lang="en-US" sz="2000" dirty="0" smtClean="0">
                <a:solidFill>
                  <a:prstClr val="white">
                    <a:lumMod val="50000"/>
                  </a:prstClr>
                </a:solidFill>
                <a:latin typeface="Lato" panose="020F0502020204030203" pitchFamily="34" charset="0"/>
                <a:ea typeface="Lato" panose="020F0502020204030203" pitchFamily="34" charset="0"/>
                <a:cs typeface="Lato" panose="020F0502020204030203" pitchFamily="34" charset="0"/>
              </a:rPr>
              <a:t> make report publicly available </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0" y="1417638"/>
            <a:ext cx="1731281" cy="3050253"/>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95400" y="5302699"/>
            <a:ext cx="2611288" cy="626708"/>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86200" y="5302699"/>
            <a:ext cx="962624" cy="626708"/>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50069" y="6085264"/>
            <a:ext cx="2217940" cy="266152"/>
          </a:xfrm>
          <a:prstGeom prst="rect">
            <a:avLst/>
          </a:prstGeom>
        </p:spPr>
      </p:pic>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544514" y="4808956"/>
            <a:ext cx="2834252" cy="1588646"/>
          </a:xfrm>
          <a:prstGeom prst="rect">
            <a:avLst/>
          </a:prstGeom>
        </p:spPr>
      </p:pic>
      <p:sp>
        <p:nvSpPr>
          <p:cNvPr id="10" name="TextBox 9"/>
          <p:cNvSpPr txBox="1"/>
          <p:nvPr/>
        </p:nvSpPr>
        <p:spPr>
          <a:xfrm>
            <a:off x="467202" y="1685288"/>
            <a:ext cx="4983674" cy="400110"/>
          </a:xfrm>
          <a:prstGeom prst="rect">
            <a:avLst/>
          </a:prstGeom>
          <a:solidFill>
            <a:schemeClr val="bg1">
              <a:lumMod val="95000"/>
            </a:schemeClr>
          </a:solidFill>
        </p:spPr>
        <p:txBody>
          <a:bodyPr wrap="square" rtlCol="0" anchor="ctr" anchorCtr="0">
            <a:spAutoFit/>
          </a:bodyPr>
          <a:lstStyle/>
          <a:p>
            <a:pPr lvl="0" algn="ctr"/>
            <a:r>
              <a:rPr lang="en-US" sz="2000" dirty="0">
                <a:solidFill>
                  <a:prstClr val="white">
                    <a:lumMod val="50000"/>
                  </a:prstClr>
                </a:solidFill>
                <a:latin typeface="Lato" panose="020F0502020204030203" pitchFamily="34" charset="0"/>
                <a:ea typeface="Lato" panose="020F0502020204030203" pitchFamily="34" charset="0"/>
                <a:cs typeface="Lato" panose="020F0502020204030203" pitchFamily="34" charset="0"/>
              </a:rPr>
              <a:t>Mechanical Engineering capstone course</a:t>
            </a:r>
          </a:p>
        </p:txBody>
      </p:sp>
    </p:spTree>
    <p:extLst>
      <p:ext uri="{BB962C8B-B14F-4D97-AF65-F5344CB8AC3E}">
        <p14:creationId xmlns:p14="http://schemas.microsoft.com/office/powerpoint/2010/main" val="142168910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4" end="4"/>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xEl>
                                              <p:pRg st="6" end="6"/>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allAtOnce"/>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Lato" panose="020F0502020204030203" pitchFamily="34" charset="0"/>
                <a:ea typeface="Lato" panose="020F0502020204030203" pitchFamily="34" charset="0"/>
                <a:cs typeface="Lato" panose="020F0502020204030203" pitchFamily="34" charset="0"/>
              </a:rPr>
              <a:t>Why?</a:t>
            </a:r>
            <a:endParaRPr lang="en-US" b="1" dirty="0">
              <a:latin typeface="Lato" panose="020F0502020204030203" pitchFamily="34" charset="0"/>
              <a:ea typeface="Lato" panose="020F0502020204030203" pitchFamily="34" charset="0"/>
              <a:cs typeface="Lato" panose="020F0502020204030203" pitchFamily="34" charset="0"/>
            </a:endParaRP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8757" r="2103" b="25622"/>
          <a:stretch/>
        </p:blipFill>
        <p:spPr>
          <a:xfrm>
            <a:off x="1752600" y="904164"/>
            <a:ext cx="5740021" cy="5482988"/>
          </a:xfrm>
          <a:prstGeom prst="rect">
            <a:avLst/>
          </a:prstGeom>
        </p:spPr>
      </p:pic>
    </p:spTree>
    <p:extLst>
      <p:ext uri="{BB962C8B-B14F-4D97-AF65-F5344CB8AC3E}">
        <p14:creationId xmlns:p14="http://schemas.microsoft.com/office/powerpoint/2010/main" val="365707469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Lato" panose="020F0502020204030203" pitchFamily="34" charset="0"/>
                <a:ea typeface="Lato" panose="020F0502020204030203" pitchFamily="34" charset="0"/>
                <a:cs typeface="Lato" panose="020F0502020204030203" pitchFamily="34" charset="0"/>
              </a:rPr>
              <a:t>One purpose: allocate rights</a:t>
            </a:r>
            <a:endParaRPr lang="en-US" b="1" dirty="0">
              <a:latin typeface="Lato" panose="020F0502020204030203" pitchFamily="34" charset="0"/>
              <a:ea typeface="Lato" panose="020F0502020204030203" pitchFamily="34" charset="0"/>
              <a:cs typeface="Lato" panose="020F0502020204030203" pitchFamily="34" charset="0"/>
            </a:endParaRPr>
          </a:p>
        </p:txBody>
      </p:sp>
      <p:sp>
        <p:nvSpPr>
          <p:cNvPr id="4" name="Right Arrow 3"/>
          <p:cNvSpPr/>
          <p:nvPr/>
        </p:nvSpPr>
        <p:spPr>
          <a:xfrm>
            <a:off x="803564" y="1780147"/>
            <a:ext cx="1219200" cy="685800"/>
          </a:xfrm>
          <a:prstGeom prst="right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solidFill>
                <a:prstClr val="white"/>
              </a:solidFill>
            </a:endParaRPr>
          </a:p>
        </p:txBody>
      </p:sp>
      <p:sp>
        <p:nvSpPr>
          <p:cNvPr id="5" name="Right Arrow 4"/>
          <p:cNvSpPr/>
          <p:nvPr/>
        </p:nvSpPr>
        <p:spPr>
          <a:xfrm rot="10800000">
            <a:off x="857235" y="3540547"/>
            <a:ext cx="1219200" cy="685800"/>
          </a:xfrm>
          <a:prstGeom prst="right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solidFill>
                <a:prstClr val="white"/>
              </a:solidFill>
            </a:endParaRPr>
          </a:p>
        </p:txBody>
      </p:sp>
      <p:sp>
        <p:nvSpPr>
          <p:cNvPr id="6" name="Right Arrow 5"/>
          <p:cNvSpPr/>
          <p:nvPr/>
        </p:nvSpPr>
        <p:spPr>
          <a:xfrm>
            <a:off x="803564" y="5300948"/>
            <a:ext cx="1219200" cy="685800"/>
          </a:xfrm>
          <a:prstGeom prst="right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solidFill>
                <a:prstClr val="white"/>
              </a:solidFill>
            </a:endParaRPr>
          </a:p>
        </p:txBody>
      </p:sp>
      <p:sp>
        <p:nvSpPr>
          <p:cNvPr id="7" name="TextBox 6"/>
          <p:cNvSpPr txBox="1"/>
          <p:nvPr/>
        </p:nvSpPr>
        <p:spPr>
          <a:xfrm>
            <a:off x="2168236" y="1853430"/>
            <a:ext cx="3366655" cy="1107996"/>
          </a:xfrm>
          <a:prstGeom prst="rect">
            <a:avLst/>
          </a:prstGeom>
          <a:noFill/>
        </p:spPr>
        <p:txBody>
          <a:bodyPr wrap="square" rtlCol="0">
            <a:spAutoFit/>
          </a:bodyPr>
          <a:lstStyle/>
          <a:p>
            <a:pPr algn="ctr"/>
            <a:r>
              <a:rPr lang="en-US" sz="2200" dirty="0" smtClean="0">
                <a:solidFill>
                  <a:prstClr val="black">
                    <a:lumMod val="50000"/>
                    <a:lumOff val="50000"/>
                  </a:prstClr>
                </a:solidFill>
                <a:latin typeface="Lato" panose="020F0502020204030203" pitchFamily="34" charset="0"/>
                <a:ea typeface="Lato" panose="020F0502020204030203" pitchFamily="34" charset="0"/>
                <a:cs typeface="Lato" panose="020F0502020204030203" pitchFamily="34" charset="0"/>
              </a:rPr>
              <a:t>Creator (author/inventor) owns what she makes      </a:t>
            </a:r>
          </a:p>
          <a:p>
            <a:r>
              <a:rPr lang="en-US" sz="2200" dirty="0" smtClean="0">
                <a:solidFill>
                  <a:prstClr val="black">
                    <a:lumMod val="50000"/>
                    <a:lumOff val="50000"/>
                  </a:prstClr>
                </a:solidFill>
                <a:latin typeface="Lato" panose="020F0502020204030203" pitchFamily="34" charset="0"/>
                <a:ea typeface="Lato" panose="020F0502020204030203" pitchFamily="34" charset="0"/>
                <a:cs typeface="Lato" panose="020F0502020204030203" pitchFamily="34" charset="0"/>
              </a:rPr>
              <a:t>  </a:t>
            </a:r>
            <a:endParaRPr lang="en-US" sz="2200" dirty="0">
              <a:solidFill>
                <a:prstClr val="black">
                  <a:lumMod val="50000"/>
                  <a:lumOff val="50000"/>
                </a:prstClr>
              </a:solidFill>
              <a:latin typeface="Lato" panose="020F0502020204030203" pitchFamily="34" charset="0"/>
              <a:ea typeface="Lato" panose="020F0502020204030203" pitchFamily="34" charset="0"/>
              <a:cs typeface="Lato" panose="020F0502020204030203" pitchFamily="34" charset="0"/>
            </a:endParaRPr>
          </a:p>
        </p:txBody>
      </p:sp>
      <p:sp>
        <p:nvSpPr>
          <p:cNvPr id="8" name="TextBox 7"/>
          <p:cNvSpPr txBox="1"/>
          <p:nvPr/>
        </p:nvSpPr>
        <p:spPr>
          <a:xfrm>
            <a:off x="2168237" y="3498726"/>
            <a:ext cx="3366654" cy="769441"/>
          </a:xfrm>
          <a:prstGeom prst="rect">
            <a:avLst/>
          </a:prstGeom>
          <a:noFill/>
        </p:spPr>
        <p:txBody>
          <a:bodyPr wrap="square" rtlCol="0">
            <a:spAutoFit/>
          </a:bodyPr>
          <a:lstStyle/>
          <a:p>
            <a:pPr algn="ctr"/>
            <a:r>
              <a:rPr lang="en-US" sz="2200" dirty="0" smtClean="0">
                <a:solidFill>
                  <a:prstClr val="black">
                    <a:lumMod val="50000"/>
                    <a:lumOff val="50000"/>
                  </a:prstClr>
                </a:solidFill>
                <a:latin typeface="Lato" panose="020F0502020204030203" pitchFamily="34" charset="0"/>
                <a:ea typeface="Lato" panose="020F0502020204030203" pitchFamily="34" charset="0"/>
                <a:cs typeface="Lato" panose="020F0502020204030203" pitchFamily="34" charset="0"/>
              </a:rPr>
              <a:t>Work Made For Hire: employer deemed to own </a:t>
            </a:r>
            <a:endParaRPr lang="en-US" sz="2200" dirty="0">
              <a:solidFill>
                <a:prstClr val="black">
                  <a:lumMod val="50000"/>
                  <a:lumOff val="50000"/>
                </a:prstClr>
              </a:solidFill>
              <a:latin typeface="Lato" panose="020F0502020204030203" pitchFamily="34" charset="0"/>
              <a:ea typeface="Lato" panose="020F0502020204030203" pitchFamily="34" charset="0"/>
              <a:cs typeface="Lato" panose="020F0502020204030203" pitchFamily="34" charset="0"/>
            </a:endParaRPr>
          </a:p>
        </p:txBody>
      </p:sp>
      <p:sp>
        <p:nvSpPr>
          <p:cNvPr id="9" name="TextBox 8"/>
          <p:cNvSpPr txBox="1"/>
          <p:nvPr/>
        </p:nvSpPr>
        <p:spPr>
          <a:xfrm>
            <a:off x="2076435" y="5259127"/>
            <a:ext cx="4214088" cy="769441"/>
          </a:xfrm>
          <a:prstGeom prst="rect">
            <a:avLst/>
          </a:prstGeom>
          <a:noFill/>
        </p:spPr>
        <p:txBody>
          <a:bodyPr wrap="square" rtlCol="0">
            <a:spAutoFit/>
          </a:bodyPr>
          <a:lstStyle/>
          <a:p>
            <a:pPr algn="ctr"/>
            <a:r>
              <a:rPr lang="en-US" sz="2200" dirty="0" smtClean="0">
                <a:solidFill>
                  <a:prstClr val="black">
                    <a:lumMod val="50000"/>
                    <a:lumOff val="50000"/>
                  </a:prstClr>
                </a:solidFill>
                <a:latin typeface="Lato" panose="020F0502020204030203" pitchFamily="34" charset="0"/>
                <a:ea typeface="Lato" panose="020F0502020204030203" pitchFamily="34" charset="0"/>
                <a:cs typeface="Lato" panose="020F0502020204030203" pitchFamily="34" charset="0"/>
              </a:rPr>
              <a:t>IP Policy: re-assigns ownership of </a:t>
            </a:r>
            <a:r>
              <a:rPr lang="en-US" sz="2200" i="1" dirty="0" smtClean="0">
                <a:solidFill>
                  <a:prstClr val="black">
                    <a:lumMod val="50000"/>
                    <a:lumOff val="50000"/>
                  </a:prstClr>
                </a:solidFill>
                <a:latin typeface="Lato" panose="020F0502020204030203" pitchFamily="34" charset="0"/>
                <a:ea typeface="Lato" panose="020F0502020204030203" pitchFamily="34" charset="0"/>
                <a:cs typeface="Lato" panose="020F0502020204030203" pitchFamily="34" charset="0"/>
              </a:rPr>
              <a:t>scholarly works </a:t>
            </a:r>
            <a:r>
              <a:rPr lang="en-US" sz="2200" dirty="0" smtClean="0">
                <a:solidFill>
                  <a:prstClr val="black">
                    <a:lumMod val="50000"/>
                    <a:lumOff val="50000"/>
                  </a:prstClr>
                </a:solidFill>
                <a:latin typeface="Lato" panose="020F0502020204030203" pitchFamily="34" charset="0"/>
                <a:ea typeface="Lato" panose="020F0502020204030203" pitchFamily="34" charset="0"/>
                <a:cs typeface="Lato" panose="020F0502020204030203" pitchFamily="34" charset="0"/>
              </a:rPr>
              <a:t>back to creator</a:t>
            </a:r>
            <a:endParaRPr lang="en-US" sz="2200" i="1" dirty="0">
              <a:solidFill>
                <a:prstClr val="black">
                  <a:lumMod val="50000"/>
                  <a:lumOff val="50000"/>
                </a:prstClr>
              </a:solidFill>
              <a:latin typeface="Lato" panose="020F0502020204030203" pitchFamily="34" charset="0"/>
              <a:ea typeface="Lato" panose="020F0502020204030203" pitchFamily="34" charset="0"/>
              <a:cs typeface="Lato" panose="020F0502020204030203" pitchFamily="34" charset="0"/>
            </a:endParaRP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4601" y="5390040"/>
            <a:ext cx="1820167" cy="907228"/>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90523" y="3192659"/>
            <a:ext cx="2288324" cy="1293169"/>
          </a:xfrm>
          <a:prstGeom prst="rect">
            <a:avLst/>
          </a:prstGeom>
        </p:spPr>
      </p:pic>
      <p:pic>
        <p:nvPicPr>
          <p:cNvPr id="20" name="Picture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91210" y="1417638"/>
            <a:ext cx="876280" cy="1440664"/>
          </a:xfrm>
          <a:prstGeom prst="rect">
            <a:avLst/>
          </a:prstGeom>
        </p:spPr>
      </p:pic>
    </p:spTree>
    <p:extLst>
      <p:ext uri="{BB962C8B-B14F-4D97-AF65-F5344CB8AC3E}">
        <p14:creationId xmlns:p14="http://schemas.microsoft.com/office/powerpoint/2010/main" val="33197150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Lato" panose="020F0502020204030203" pitchFamily="34" charset="0"/>
                <a:ea typeface="Lato" panose="020F0502020204030203" pitchFamily="34" charset="0"/>
                <a:cs typeface="Lato" panose="020F0502020204030203" pitchFamily="34" charset="0"/>
              </a:rPr>
              <a:t>Context: “shifting landscape”</a:t>
            </a:r>
            <a:endParaRPr lang="en-US" b="1" dirty="0">
              <a:latin typeface="Lato" panose="020F0502020204030203" pitchFamily="34" charset="0"/>
              <a:ea typeface="Lato" panose="020F0502020204030203" pitchFamily="34" charset="0"/>
              <a:cs typeface="Lato" panose="020F0502020204030203" pitchFamily="34" charset="0"/>
            </a:endParaRPr>
          </a:p>
        </p:txBody>
      </p:sp>
      <p:sp>
        <p:nvSpPr>
          <p:cNvPr id="4" name="TextBox 3"/>
          <p:cNvSpPr txBox="1"/>
          <p:nvPr/>
        </p:nvSpPr>
        <p:spPr>
          <a:xfrm>
            <a:off x="914400" y="2182505"/>
            <a:ext cx="7620000" cy="3416320"/>
          </a:xfrm>
          <a:prstGeom prst="rect">
            <a:avLst/>
          </a:prstGeom>
          <a:noFill/>
        </p:spPr>
        <p:txBody>
          <a:bodyPr wrap="square" rtlCol="0">
            <a:spAutoFit/>
          </a:bodyPr>
          <a:lstStyle/>
          <a:p>
            <a:pPr marL="234950" indent="-234950"/>
            <a:r>
              <a:rPr lang="en-US" sz="2400" dirty="0" smtClean="0">
                <a:solidFill>
                  <a:schemeClr val="bg1">
                    <a:lumMod val="50000"/>
                  </a:schemeClr>
                </a:solidFill>
              </a:rPr>
              <a:t>•  </a:t>
            </a:r>
            <a:r>
              <a:rPr lang="en-US" sz="2000" dirty="0" smtClean="0">
                <a:solidFill>
                  <a:schemeClr val="bg1">
                    <a:lumMod val="50000"/>
                  </a:schemeClr>
                </a:solidFill>
                <a:latin typeface="Lato" panose="020F0502020204030203" pitchFamily="34" charset="0"/>
                <a:ea typeface="Lato" panose="020F0502020204030203" pitchFamily="34" charset="0"/>
                <a:cs typeface="Lato" panose="020F0502020204030203" pitchFamily="34" charset="0"/>
              </a:rPr>
              <a:t>“Increase efforts &amp; energies in innovation + entrepreneurship”</a:t>
            </a:r>
          </a:p>
          <a:p>
            <a:pPr marL="234950" indent="-234950"/>
            <a:endParaRPr lang="en-US" sz="2000" dirty="0">
              <a:solidFill>
                <a:schemeClr val="bg1">
                  <a:lumMod val="50000"/>
                </a:schemeClr>
              </a:solidFill>
              <a:latin typeface="Lato" panose="020F0502020204030203" pitchFamily="34" charset="0"/>
              <a:ea typeface="Lato" panose="020F0502020204030203" pitchFamily="34" charset="0"/>
              <a:cs typeface="Lato" panose="020F0502020204030203" pitchFamily="34" charset="0"/>
            </a:endParaRPr>
          </a:p>
          <a:p>
            <a:pPr marL="234950" indent="-234950"/>
            <a:r>
              <a:rPr lang="en-US" sz="2400" dirty="0" smtClean="0">
                <a:solidFill>
                  <a:schemeClr val="bg1">
                    <a:lumMod val="50000"/>
                  </a:schemeClr>
                </a:solidFill>
                <a:latin typeface="+mj-lt"/>
                <a:ea typeface="Lato" panose="020F0502020204030203" pitchFamily="34" charset="0"/>
                <a:cs typeface="Lato" panose="020F0502020204030203" pitchFamily="34" charset="0"/>
              </a:rPr>
              <a:t>•  </a:t>
            </a:r>
            <a:r>
              <a:rPr lang="en-US" sz="2000" dirty="0" smtClean="0">
                <a:solidFill>
                  <a:schemeClr val="bg1">
                    <a:lumMod val="50000"/>
                  </a:schemeClr>
                </a:solidFill>
                <a:latin typeface="Lato" panose="020F0502020204030203" pitchFamily="34" charset="0"/>
                <a:ea typeface="Lato" panose="020F0502020204030203" pitchFamily="34" charset="0"/>
                <a:cs typeface="Lato" panose="020F0502020204030203" pitchFamily="34" charset="0"/>
              </a:rPr>
              <a:t>“Expand beyond traditional academic output of publication”</a:t>
            </a:r>
          </a:p>
          <a:p>
            <a:pPr marL="234950" indent="-234950"/>
            <a:endParaRPr lang="en-US" sz="2000" dirty="0">
              <a:solidFill>
                <a:schemeClr val="bg1">
                  <a:lumMod val="50000"/>
                </a:schemeClr>
              </a:solidFill>
              <a:latin typeface="Lato" panose="020F0502020204030203" pitchFamily="34" charset="0"/>
              <a:ea typeface="Lato" panose="020F0502020204030203" pitchFamily="34" charset="0"/>
              <a:cs typeface="Lato" panose="020F0502020204030203" pitchFamily="34" charset="0"/>
            </a:endParaRPr>
          </a:p>
          <a:p>
            <a:pPr marL="234950" indent="-234950"/>
            <a:r>
              <a:rPr lang="en-US" sz="2400" dirty="0" smtClean="0">
                <a:solidFill>
                  <a:schemeClr val="bg1">
                    <a:lumMod val="50000"/>
                  </a:schemeClr>
                </a:solidFill>
                <a:latin typeface="+mj-lt"/>
                <a:ea typeface="Lato" panose="020F0502020204030203" pitchFamily="34" charset="0"/>
                <a:cs typeface="Lato" panose="020F0502020204030203" pitchFamily="34" charset="0"/>
              </a:rPr>
              <a:t>• </a:t>
            </a:r>
            <a:r>
              <a:rPr lang="en-US" sz="2000" dirty="0">
                <a:solidFill>
                  <a:schemeClr val="bg1">
                    <a:lumMod val="50000"/>
                  </a:schemeClr>
                </a:solidFill>
                <a:latin typeface="Lato" panose="020F0502020204030203" pitchFamily="34" charset="0"/>
                <a:ea typeface="Lato" panose="020F0502020204030203" pitchFamily="34" charset="0"/>
                <a:cs typeface="Lato" panose="020F0502020204030203" pitchFamily="34" charset="0"/>
              </a:rPr>
              <a:t> </a:t>
            </a:r>
            <a:r>
              <a:rPr lang="en-US" sz="2000" dirty="0" smtClean="0">
                <a:solidFill>
                  <a:schemeClr val="bg1">
                    <a:lumMod val="50000"/>
                  </a:schemeClr>
                </a:solidFill>
                <a:latin typeface="Lato" panose="020F0502020204030203" pitchFamily="34" charset="0"/>
                <a:ea typeface="Lato" panose="020F0502020204030203" pitchFamily="34" charset="0"/>
                <a:cs typeface="Lato" panose="020F0502020204030203" pitchFamily="34" charset="0"/>
              </a:rPr>
              <a:t>“Create robust innovation ecosystem; engage students, faculty, and alumni in research innovation and commercialization”</a:t>
            </a:r>
          </a:p>
          <a:p>
            <a:pPr marL="234950" indent="-234950"/>
            <a:endParaRPr lang="en-US" sz="2000" dirty="0">
              <a:solidFill>
                <a:schemeClr val="bg1">
                  <a:lumMod val="50000"/>
                </a:schemeClr>
              </a:solidFill>
              <a:latin typeface="Lato" panose="020F0502020204030203" pitchFamily="34" charset="0"/>
              <a:ea typeface="Lato" panose="020F0502020204030203" pitchFamily="34" charset="0"/>
              <a:cs typeface="Lato" panose="020F0502020204030203" pitchFamily="34" charset="0"/>
            </a:endParaRPr>
          </a:p>
          <a:p>
            <a:pPr marL="234950" indent="-234950"/>
            <a:r>
              <a:rPr lang="en-US" sz="2400" dirty="0">
                <a:solidFill>
                  <a:prstClr val="white">
                    <a:lumMod val="50000"/>
                  </a:prstClr>
                </a:solidFill>
                <a:ea typeface="Lato" panose="020F0502020204030203" pitchFamily="34" charset="0"/>
                <a:cs typeface="Lato" panose="020F0502020204030203" pitchFamily="34" charset="0"/>
              </a:rPr>
              <a:t>• </a:t>
            </a:r>
            <a:r>
              <a:rPr lang="en-US" sz="2000" dirty="0" smtClean="0">
                <a:solidFill>
                  <a:prstClr val="white">
                    <a:lumMod val="50000"/>
                  </a:prstClr>
                </a:solidFill>
                <a:latin typeface="Lato" panose="020F0502020204030203" pitchFamily="34" charset="0"/>
                <a:ea typeface="Lato" panose="020F0502020204030203" pitchFamily="34" charset="0"/>
                <a:cs typeface="Lato" panose="020F0502020204030203" pitchFamily="34" charset="0"/>
              </a:rPr>
              <a:t> “Enhance WUSTL research training cultures, enable new educational paradigms, maximize outcomes in non-academic careers”</a:t>
            </a:r>
            <a:endParaRPr lang="en-US" sz="2400" dirty="0">
              <a:solidFill>
                <a:schemeClr val="bg1">
                  <a:lumMod val="50000"/>
                </a:schemeClr>
              </a:solidFill>
              <a:latin typeface="+mj-lt"/>
            </a:endParaRPr>
          </a:p>
        </p:txBody>
      </p:sp>
    </p:spTree>
    <p:extLst>
      <p:ext uri="{BB962C8B-B14F-4D97-AF65-F5344CB8AC3E}">
        <p14:creationId xmlns:p14="http://schemas.microsoft.com/office/powerpoint/2010/main" val="410642335"/>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14400" y="609600"/>
            <a:ext cx="6324600" cy="461665"/>
          </a:xfrm>
          <a:prstGeom prst="rect">
            <a:avLst/>
          </a:prstGeom>
          <a:solidFill>
            <a:schemeClr val="bg1">
              <a:lumMod val="95000"/>
            </a:schemeClr>
          </a:solidFill>
        </p:spPr>
        <p:txBody>
          <a:bodyPr wrap="square" rtlCol="0">
            <a:spAutoFit/>
          </a:bodyPr>
          <a:lstStyle/>
          <a:p>
            <a:pPr algn="ctr"/>
            <a:r>
              <a:rPr lang="en-US" sz="2400" dirty="0" smtClean="0">
                <a:latin typeface="Lato" panose="020F0502020204030203" pitchFamily="34" charset="0"/>
                <a:ea typeface="Lato" panose="020F0502020204030203" pitchFamily="34" charset="0"/>
                <a:cs typeface="Lato" panose="020F0502020204030203" pitchFamily="34" charset="0"/>
              </a:rPr>
              <a:t>Student IP  </a:t>
            </a:r>
            <a:endParaRPr lang="en-US" sz="2400" dirty="0">
              <a:latin typeface="Lato" panose="020F0502020204030203" pitchFamily="34" charset="0"/>
              <a:ea typeface="Lato" panose="020F0502020204030203" pitchFamily="34" charset="0"/>
              <a:cs typeface="Lato" panose="020F0502020204030203" pitchFamily="34" charset="0"/>
            </a:endParaRPr>
          </a:p>
        </p:txBody>
      </p:sp>
      <p:sp>
        <p:nvSpPr>
          <p:cNvPr id="4" name="TextBox 3"/>
          <p:cNvSpPr txBox="1"/>
          <p:nvPr/>
        </p:nvSpPr>
        <p:spPr>
          <a:xfrm>
            <a:off x="914400" y="1752600"/>
            <a:ext cx="6400800" cy="3785652"/>
          </a:xfrm>
          <a:prstGeom prst="rect">
            <a:avLst/>
          </a:prstGeom>
          <a:noFill/>
        </p:spPr>
        <p:txBody>
          <a:bodyPr wrap="square" rtlCol="0">
            <a:spAutoFit/>
          </a:bodyPr>
          <a:lstStyle/>
          <a:p>
            <a:r>
              <a:rPr lang="en-US" sz="2400" dirty="0" smtClean="0">
                <a:solidFill>
                  <a:schemeClr val="bg1">
                    <a:lumMod val="50000"/>
                  </a:schemeClr>
                </a:solidFill>
              </a:rPr>
              <a:t>•  </a:t>
            </a:r>
            <a:r>
              <a:rPr lang="en-US" sz="2400" dirty="0" smtClean="0">
                <a:solidFill>
                  <a:schemeClr val="bg1">
                    <a:lumMod val="50000"/>
                  </a:schemeClr>
                </a:solidFill>
                <a:latin typeface="Lato" panose="020F0502020204030203" pitchFamily="34" charset="0"/>
                <a:ea typeface="Lato" panose="020F0502020204030203" pitchFamily="34" charset="0"/>
                <a:cs typeface="Lato" panose="020F0502020204030203" pitchFamily="34" charset="0"/>
              </a:rPr>
              <a:t>Authorship ↔ ownership</a:t>
            </a:r>
          </a:p>
          <a:p>
            <a:endParaRPr lang="en-US" sz="2400" dirty="0">
              <a:solidFill>
                <a:schemeClr val="bg1">
                  <a:lumMod val="50000"/>
                </a:schemeClr>
              </a:solidFill>
              <a:latin typeface="Lato" panose="020F0502020204030203" pitchFamily="34" charset="0"/>
              <a:ea typeface="Lato" panose="020F0502020204030203" pitchFamily="34" charset="0"/>
              <a:cs typeface="Lato" panose="020F0502020204030203" pitchFamily="34" charset="0"/>
            </a:endParaRPr>
          </a:p>
          <a:p>
            <a:r>
              <a:rPr lang="en-US" sz="2400" dirty="0" smtClean="0">
                <a:solidFill>
                  <a:schemeClr val="bg1">
                    <a:lumMod val="50000"/>
                  </a:schemeClr>
                </a:solidFill>
                <a:latin typeface="+mj-lt"/>
                <a:ea typeface="Lato" panose="020F0502020204030203" pitchFamily="34" charset="0"/>
                <a:cs typeface="Lato" panose="020F0502020204030203" pitchFamily="34" charset="0"/>
              </a:rPr>
              <a:t>•  </a:t>
            </a:r>
            <a:r>
              <a:rPr lang="en-US" sz="2400" dirty="0" smtClean="0">
                <a:solidFill>
                  <a:schemeClr val="bg1">
                    <a:lumMod val="50000"/>
                  </a:schemeClr>
                </a:solidFill>
                <a:latin typeface="Lato" panose="020F0502020204030203" pitchFamily="34" charset="0"/>
                <a:ea typeface="Lato" panose="020F0502020204030203" pitchFamily="34" charset="0"/>
                <a:cs typeface="Lato" panose="020F0502020204030203" pitchFamily="34" charset="0"/>
              </a:rPr>
              <a:t>Research projects/data</a:t>
            </a:r>
          </a:p>
          <a:p>
            <a:endParaRPr lang="en-US" sz="2400" dirty="0">
              <a:solidFill>
                <a:schemeClr val="bg1">
                  <a:lumMod val="50000"/>
                </a:schemeClr>
              </a:solidFill>
              <a:latin typeface="Lato" panose="020F0502020204030203" pitchFamily="34" charset="0"/>
              <a:ea typeface="Lato" panose="020F0502020204030203" pitchFamily="34" charset="0"/>
              <a:cs typeface="Lato" panose="020F0502020204030203" pitchFamily="34" charset="0"/>
            </a:endParaRPr>
          </a:p>
          <a:p>
            <a:r>
              <a:rPr lang="en-US" sz="2400" dirty="0" smtClean="0">
                <a:solidFill>
                  <a:schemeClr val="bg1">
                    <a:lumMod val="50000"/>
                  </a:schemeClr>
                </a:solidFill>
                <a:latin typeface="+mj-lt"/>
                <a:ea typeface="Lato" panose="020F0502020204030203" pitchFamily="34" charset="0"/>
                <a:cs typeface="Lato" panose="020F0502020204030203" pitchFamily="34" charset="0"/>
              </a:rPr>
              <a:t>• </a:t>
            </a:r>
            <a:r>
              <a:rPr lang="en-US" sz="2400" dirty="0">
                <a:solidFill>
                  <a:schemeClr val="bg1">
                    <a:lumMod val="50000"/>
                  </a:schemeClr>
                </a:solidFill>
                <a:latin typeface="Lato" panose="020F0502020204030203" pitchFamily="34" charset="0"/>
                <a:ea typeface="Lato" panose="020F0502020204030203" pitchFamily="34" charset="0"/>
                <a:cs typeface="Lato" panose="020F0502020204030203" pitchFamily="34" charset="0"/>
              </a:rPr>
              <a:t> Collaboration </a:t>
            </a:r>
            <a:r>
              <a:rPr lang="en-US" sz="2400" dirty="0" err="1">
                <a:solidFill>
                  <a:schemeClr val="bg1">
                    <a:lumMod val="50000"/>
                  </a:schemeClr>
                </a:solidFill>
                <a:latin typeface="Lato" panose="020F0502020204030203" pitchFamily="34" charset="0"/>
                <a:ea typeface="Lato" panose="020F0502020204030203" pitchFamily="34" charset="0"/>
                <a:cs typeface="Lato" panose="020F0502020204030203" pitchFamily="34" charset="0"/>
              </a:rPr>
              <a:t>wt</a:t>
            </a:r>
            <a:r>
              <a:rPr lang="en-US" sz="2400" dirty="0">
                <a:solidFill>
                  <a:schemeClr val="bg1">
                    <a:lumMod val="50000"/>
                  </a:schemeClr>
                </a:solidFill>
                <a:latin typeface="Lato" panose="020F0502020204030203" pitchFamily="34" charset="0"/>
                <a:ea typeface="Lato" panose="020F0502020204030203" pitchFamily="34" charset="0"/>
                <a:cs typeface="Lato" panose="020F0502020204030203" pitchFamily="34" charset="0"/>
              </a:rPr>
              <a:t> faculty &amp; grad </a:t>
            </a:r>
            <a:r>
              <a:rPr lang="en-US" sz="2400" dirty="0" smtClean="0">
                <a:solidFill>
                  <a:schemeClr val="bg1">
                    <a:lumMod val="50000"/>
                  </a:schemeClr>
                </a:solidFill>
                <a:latin typeface="Lato" panose="020F0502020204030203" pitchFamily="34" charset="0"/>
                <a:ea typeface="Lato" panose="020F0502020204030203" pitchFamily="34" charset="0"/>
                <a:cs typeface="Lato" panose="020F0502020204030203" pitchFamily="34" charset="0"/>
              </a:rPr>
              <a:t>students</a:t>
            </a:r>
          </a:p>
          <a:p>
            <a:endParaRPr lang="en-US" sz="2400" dirty="0">
              <a:solidFill>
                <a:schemeClr val="bg1">
                  <a:lumMod val="50000"/>
                </a:schemeClr>
              </a:solidFill>
              <a:latin typeface="Lato" panose="020F0502020204030203" pitchFamily="34" charset="0"/>
              <a:ea typeface="Lato" panose="020F0502020204030203" pitchFamily="34" charset="0"/>
              <a:cs typeface="Lato" panose="020F0502020204030203" pitchFamily="34" charset="0"/>
            </a:endParaRPr>
          </a:p>
          <a:p>
            <a:r>
              <a:rPr lang="en-US" sz="2400" dirty="0">
                <a:solidFill>
                  <a:prstClr val="white">
                    <a:lumMod val="50000"/>
                  </a:prstClr>
                </a:solidFill>
                <a:ea typeface="Lato" panose="020F0502020204030203" pitchFamily="34" charset="0"/>
                <a:cs typeface="Lato" panose="020F0502020204030203" pitchFamily="34" charset="0"/>
              </a:rPr>
              <a:t>• </a:t>
            </a:r>
            <a:r>
              <a:rPr lang="en-US" sz="2400" dirty="0" smtClean="0">
                <a:solidFill>
                  <a:prstClr val="white">
                    <a:lumMod val="50000"/>
                  </a:prstClr>
                </a:solidFill>
                <a:latin typeface="Lato" panose="020F0502020204030203" pitchFamily="34" charset="0"/>
                <a:ea typeface="Lato" panose="020F0502020204030203" pitchFamily="34" charset="0"/>
                <a:cs typeface="Lato" panose="020F0502020204030203" pitchFamily="34" charset="0"/>
              </a:rPr>
              <a:t> </a:t>
            </a:r>
            <a:r>
              <a:rPr lang="en-US" sz="2400" dirty="0">
                <a:solidFill>
                  <a:prstClr val="white">
                    <a:lumMod val="50000"/>
                  </a:prstClr>
                </a:solidFill>
                <a:latin typeface="Lato" panose="020F0502020204030203" pitchFamily="34" charset="0"/>
                <a:ea typeface="Lato" panose="020F0502020204030203" pitchFamily="34" charset="0"/>
                <a:cs typeface="Lato" panose="020F0502020204030203" pitchFamily="34" charset="0"/>
              </a:rPr>
              <a:t>Practicums, extracurricular </a:t>
            </a:r>
            <a:r>
              <a:rPr lang="en-US" sz="2400" dirty="0" smtClean="0">
                <a:solidFill>
                  <a:prstClr val="white">
                    <a:lumMod val="50000"/>
                  </a:prstClr>
                </a:solidFill>
                <a:latin typeface="Lato" panose="020F0502020204030203" pitchFamily="34" charset="0"/>
                <a:ea typeface="Lato" panose="020F0502020204030203" pitchFamily="34" charset="0"/>
                <a:cs typeface="Lato" panose="020F0502020204030203" pitchFamily="34" charset="0"/>
              </a:rPr>
              <a:t>competitions</a:t>
            </a:r>
          </a:p>
          <a:p>
            <a:endParaRPr lang="en-US" sz="2400" dirty="0">
              <a:solidFill>
                <a:prstClr val="white">
                  <a:lumMod val="50000"/>
                </a:prstClr>
              </a:solidFill>
              <a:latin typeface="Lato" panose="020F0502020204030203" pitchFamily="34" charset="0"/>
              <a:ea typeface="Lato" panose="020F0502020204030203" pitchFamily="34" charset="0"/>
              <a:cs typeface="Lato" panose="020F0502020204030203" pitchFamily="34" charset="0"/>
            </a:endParaRPr>
          </a:p>
          <a:p>
            <a:pPr lvl="0"/>
            <a:r>
              <a:rPr lang="en-US" sz="2400" dirty="0">
                <a:solidFill>
                  <a:prstClr val="white">
                    <a:lumMod val="50000"/>
                  </a:prstClr>
                </a:solidFill>
                <a:ea typeface="Lato" panose="020F0502020204030203" pitchFamily="34" charset="0"/>
                <a:cs typeface="Lato" panose="020F0502020204030203" pitchFamily="34" charset="0"/>
              </a:rPr>
              <a:t>• </a:t>
            </a:r>
            <a:r>
              <a:rPr lang="en-US" sz="2400" dirty="0">
                <a:solidFill>
                  <a:prstClr val="white">
                    <a:lumMod val="50000"/>
                  </a:prstClr>
                </a:solidFill>
                <a:latin typeface="Lato" panose="020F0502020204030203" pitchFamily="34" charset="0"/>
                <a:ea typeface="Lato" panose="020F0502020204030203" pitchFamily="34" charset="0"/>
                <a:cs typeface="Lato" panose="020F0502020204030203" pitchFamily="34" charset="0"/>
              </a:rPr>
              <a:t> </a:t>
            </a:r>
            <a:r>
              <a:rPr lang="en-US" sz="2400" dirty="0" smtClean="0">
                <a:solidFill>
                  <a:prstClr val="white">
                    <a:lumMod val="50000"/>
                  </a:prstClr>
                </a:solidFill>
                <a:latin typeface="Lato" panose="020F0502020204030203" pitchFamily="34" charset="0"/>
                <a:ea typeface="Lato" panose="020F0502020204030203" pitchFamily="34" charset="0"/>
                <a:cs typeface="Lato" panose="020F0502020204030203" pitchFamily="34" charset="0"/>
              </a:rPr>
              <a:t>Responsibilities, disclosure </a:t>
            </a:r>
            <a:r>
              <a:rPr lang="en-US" sz="2400" dirty="0" err="1" smtClean="0">
                <a:solidFill>
                  <a:prstClr val="white">
                    <a:lumMod val="50000"/>
                  </a:prstClr>
                </a:solidFill>
                <a:latin typeface="Lato" panose="020F0502020204030203" pitchFamily="34" charset="0"/>
                <a:ea typeface="Lato" panose="020F0502020204030203" pitchFamily="34" charset="0"/>
                <a:cs typeface="Lato" panose="020F0502020204030203" pitchFamily="34" charset="0"/>
              </a:rPr>
              <a:t>reqs</a:t>
            </a:r>
            <a:endParaRPr lang="en-US" sz="2400" dirty="0" smtClean="0">
              <a:solidFill>
                <a:prstClr val="white">
                  <a:lumMod val="50000"/>
                </a:prstClr>
              </a:solidFill>
              <a:latin typeface="Lato" panose="020F0502020204030203" pitchFamily="34" charset="0"/>
              <a:ea typeface="Lato" panose="020F0502020204030203" pitchFamily="34" charset="0"/>
              <a:cs typeface="Lato" panose="020F0502020204030203" pitchFamily="34" charset="0"/>
            </a:endParaRPr>
          </a:p>
          <a:p>
            <a:endParaRPr lang="en-US" sz="2400" dirty="0">
              <a:solidFill>
                <a:prstClr val="white">
                  <a:lumMod val="50000"/>
                </a:prstClr>
              </a:solidFill>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913334068"/>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14400" y="609600"/>
            <a:ext cx="6324600" cy="461665"/>
          </a:xfrm>
          <a:prstGeom prst="rect">
            <a:avLst/>
          </a:prstGeom>
          <a:solidFill>
            <a:schemeClr val="bg1">
              <a:lumMod val="95000"/>
            </a:schemeClr>
          </a:solidFill>
        </p:spPr>
        <p:txBody>
          <a:bodyPr wrap="square" rtlCol="0">
            <a:spAutoFit/>
          </a:bodyPr>
          <a:lstStyle/>
          <a:p>
            <a:pPr algn="ctr"/>
            <a:r>
              <a:rPr lang="en-US" sz="2400" dirty="0" smtClean="0">
                <a:latin typeface="Lato" panose="020F0502020204030203" pitchFamily="34" charset="0"/>
                <a:ea typeface="Lato" panose="020F0502020204030203" pitchFamily="34" charset="0"/>
                <a:cs typeface="Lato" panose="020F0502020204030203" pitchFamily="34" charset="0"/>
              </a:rPr>
              <a:t>Platform Choice  </a:t>
            </a:r>
            <a:endParaRPr lang="en-US" sz="2400" dirty="0">
              <a:latin typeface="Lato" panose="020F0502020204030203" pitchFamily="34" charset="0"/>
              <a:ea typeface="Lato" panose="020F0502020204030203" pitchFamily="34" charset="0"/>
              <a:cs typeface="Lato" panose="020F0502020204030203" pitchFamily="34" charset="0"/>
            </a:endParaRPr>
          </a:p>
        </p:txBody>
      </p:sp>
      <p:sp>
        <p:nvSpPr>
          <p:cNvPr id="4" name="TextBox 3"/>
          <p:cNvSpPr txBox="1"/>
          <p:nvPr/>
        </p:nvSpPr>
        <p:spPr>
          <a:xfrm>
            <a:off x="914400" y="2090172"/>
            <a:ext cx="6400800" cy="2677656"/>
          </a:xfrm>
          <a:prstGeom prst="rect">
            <a:avLst/>
          </a:prstGeom>
          <a:noFill/>
        </p:spPr>
        <p:txBody>
          <a:bodyPr wrap="square" rtlCol="0">
            <a:spAutoFit/>
          </a:bodyPr>
          <a:lstStyle/>
          <a:p>
            <a:r>
              <a:rPr lang="en-US" sz="2400" dirty="0" smtClean="0">
                <a:solidFill>
                  <a:schemeClr val="bg1">
                    <a:lumMod val="50000"/>
                  </a:schemeClr>
                </a:solidFill>
              </a:rPr>
              <a:t>•  </a:t>
            </a:r>
            <a:r>
              <a:rPr lang="en-US" sz="2400" dirty="0" smtClean="0">
                <a:solidFill>
                  <a:schemeClr val="bg1">
                    <a:lumMod val="50000"/>
                  </a:schemeClr>
                </a:solidFill>
                <a:latin typeface="Lato" panose="020F0502020204030203" pitchFamily="34" charset="0"/>
                <a:ea typeface="Lato" panose="020F0502020204030203" pitchFamily="34" charset="0"/>
                <a:cs typeface="Lato" panose="020F0502020204030203" pitchFamily="34" charset="0"/>
              </a:rPr>
              <a:t>Login separate from university credentials</a:t>
            </a:r>
          </a:p>
          <a:p>
            <a:endParaRPr lang="en-US" sz="2400" dirty="0">
              <a:solidFill>
                <a:schemeClr val="bg1">
                  <a:lumMod val="50000"/>
                </a:schemeClr>
              </a:solidFill>
              <a:latin typeface="Lato" panose="020F0502020204030203" pitchFamily="34" charset="0"/>
              <a:ea typeface="Lato" panose="020F0502020204030203" pitchFamily="34" charset="0"/>
              <a:cs typeface="Lato" panose="020F0502020204030203" pitchFamily="34" charset="0"/>
            </a:endParaRPr>
          </a:p>
          <a:p>
            <a:r>
              <a:rPr lang="en-US" sz="2400" dirty="0" smtClean="0">
                <a:solidFill>
                  <a:schemeClr val="bg1">
                    <a:lumMod val="50000"/>
                  </a:schemeClr>
                </a:solidFill>
                <a:latin typeface="+mj-lt"/>
                <a:ea typeface="Lato" panose="020F0502020204030203" pitchFamily="34" charset="0"/>
                <a:cs typeface="Lato" panose="020F0502020204030203" pitchFamily="34" charset="0"/>
              </a:rPr>
              <a:t>•  </a:t>
            </a:r>
            <a:r>
              <a:rPr lang="en-US" sz="2400" dirty="0" smtClean="0">
                <a:solidFill>
                  <a:schemeClr val="bg1">
                    <a:lumMod val="50000"/>
                  </a:schemeClr>
                </a:solidFill>
                <a:latin typeface="Lato" panose="020F0502020204030203" pitchFamily="34" charset="0"/>
                <a:ea typeface="Lato" panose="020F0502020204030203" pitchFamily="34" charset="0"/>
                <a:cs typeface="Lato" panose="020F0502020204030203" pitchFamily="34" charset="0"/>
              </a:rPr>
              <a:t>3rd-party registration</a:t>
            </a:r>
          </a:p>
          <a:p>
            <a:endParaRPr lang="en-US" sz="2400" dirty="0">
              <a:solidFill>
                <a:schemeClr val="bg1">
                  <a:lumMod val="50000"/>
                </a:schemeClr>
              </a:solidFill>
              <a:latin typeface="Lato" panose="020F0502020204030203" pitchFamily="34" charset="0"/>
              <a:ea typeface="Lato" panose="020F0502020204030203" pitchFamily="34" charset="0"/>
              <a:cs typeface="Lato" panose="020F0502020204030203" pitchFamily="34" charset="0"/>
            </a:endParaRPr>
          </a:p>
          <a:p>
            <a:r>
              <a:rPr lang="en-US" sz="2400" dirty="0" smtClean="0">
                <a:solidFill>
                  <a:schemeClr val="bg1">
                    <a:lumMod val="50000"/>
                  </a:schemeClr>
                </a:solidFill>
                <a:latin typeface="+mj-lt"/>
                <a:ea typeface="Lato" panose="020F0502020204030203" pitchFamily="34" charset="0"/>
                <a:cs typeface="Lato" panose="020F0502020204030203" pitchFamily="34" charset="0"/>
              </a:rPr>
              <a:t>• </a:t>
            </a:r>
            <a:r>
              <a:rPr lang="en-US" sz="2400" dirty="0">
                <a:solidFill>
                  <a:schemeClr val="bg1">
                    <a:lumMod val="50000"/>
                  </a:schemeClr>
                </a:solidFill>
                <a:latin typeface="Lato" panose="020F0502020204030203" pitchFamily="34" charset="0"/>
                <a:ea typeface="Lato" panose="020F0502020204030203" pitchFamily="34" charset="0"/>
                <a:cs typeface="Lato" panose="020F0502020204030203" pitchFamily="34" charset="0"/>
              </a:rPr>
              <a:t> </a:t>
            </a:r>
            <a:r>
              <a:rPr lang="en-US" sz="2400" dirty="0" smtClean="0">
                <a:solidFill>
                  <a:schemeClr val="bg1">
                    <a:lumMod val="50000"/>
                  </a:schemeClr>
                </a:solidFill>
                <a:latin typeface="Lato" panose="020F0502020204030203" pitchFamily="34" charset="0"/>
                <a:ea typeface="Lato" panose="020F0502020204030203" pitchFamily="34" charset="0"/>
                <a:cs typeface="Lato" panose="020F0502020204030203" pitchFamily="34" charset="0"/>
              </a:rPr>
              <a:t>Downstream control</a:t>
            </a:r>
          </a:p>
          <a:p>
            <a:endParaRPr lang="en-US" sz="2400" dirty="0">
              <a:solidFill>
                <a:schemeClr val="bg1">
                  <a:lumMod val="50000"/>
                </a:schemeClr>
              </a:solidFill>
              <a:latin typeface="Lato" panose="020F0502020204030203" pitchFamily="34" charset="0"/>
              <a:ea typeface="Lato" panose="020F0502020204030203" pitchFamily="34" charset="0"/>
              <a:cs typeface="Lato" panose="020F0502020204030203" pitchFamily="34" charset="0"/>
            </a:endParaRPr>
          </a:p>
          <a:p>
            <a:r>
              <a:rPr lang="en-US" sz="2400" dirty="0">
                <a:solidFill>
                  <a:prstClr val="white">
                    <a:lumMod val="50000"/>
                  </a:prstClr>
                </a:solidFill>
                <a:ea typeface="Lato" panose="020F0502020204030203" pitchFamily="34" charset="0"/>
                <a:cs typeface="Lato" panose="020F0502020204030203" pitchFamily="34" charset="0"/>
              </a:rPr>
              <a:t>• </a:t>
            </a:r>
            <a:r>
              <a:rPr lang="en-US" sz="2400" dirty="0" smtClean="0">
                <a:solidFill>
                  <a:prstClr val="white">
                    <a:lumMod val="50000"/>
                  </a:prstClr>
                </a:solidFill>
                <a:latin typeface="Lato" panose="020F0502020204030203" pitchFamily="34" charset="0"/>
                <a:ea typeface="Lato" panose="020F0502020204030203" pitchFamily="34" charset="0"/>
                <a:cs typeface="Lato" panose="020F0502020204030203" pitchFamily="34" charset="0"/>
              </a:rPr>
              <a:t> Reading trails</a:t>
            </a:r>
          </a:p>
        </p:txBody>
      </p:sp>
    </p:spTree>
    <p:extLst>
      <p:ext uri="{BB962C8B-B14F-4D97-AF65-F5344CB8AC3E}">
        <p14:creationId xmlns:p14="http://schemas.microsoft.com/office/powerpoint/2010/main" val="3849318685"/>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Lato" panose="020F0502020204030203" pitchFamily="34" charset="0"/>
                <a:ea typeface="Lato" panose="020F0502020204030203" pitchFamily="34" charset="0"/>
                <a:cs typeface="Lato" panose="020F0502020204030203" pitchFamily="34" charset="0"/>
              </a:rPr>
              <a:t>Scenario III</a:t>
            </a:r>
            <a:endParaRPr lang="en-US" b="1" dirty="0">
              <a:latin typeface="Lato" panose="020F0502020204030203" pitchFamily="34" charset="0"/>
              <a:ea typeface="Lato" panose="020F0502020204030203" pitchFamily="34" charset="0"/>
              <a:cs typeface="Lato" panose="020F0502020204030203" pitchFamily="34" charset="0"/>
            </a:endParaRPr>
          </a:p>
        </p:txBody>
      </p:sp>
      <p:sp>
        <p:nvSpPr>
          <p:cNvPr id="5" name="TextBox 4"/>
          <p:cNvSpPr txBox="1"/>
          <p:nvPr/>
        </p:nvSpPr>
        <p:spPr>
          <a:xfrm>
            <a:off x="467202" y="1676400"/>
            <a:ext cx="6400800" cy="3477875"/>
          </a:xfrm>
          <a:prstGeom prst="rect">
            <a:avLst/>
          </a:prstGeom>
          <a:noFill/>
        </p:spPr>
        <p:txBody>
          <a:bodyPr wrap="square" rtlCol="0">
            <a:spAutoFit/>
          </a:bodyPr>
          <a:lstStyle/>
          <a:p>
            <a:r>
              <a:rPr lang="en-US" sz="2400" dirty="0" smtClean="0">
                <a:solidFill>
                  <a:schemeClr val="bg1">
                    <a:lumMod val="50000"/>
                  </a:schemeClr>
                </a:solidFill>
              </a:rPr>
              <a:t>•  </a:t>
            </a:r>
            <a:r>
              <a:rPr lang="en-US" sz="2000" dirty="0" smtClean="0">
                <a:solidFill>
                  <a:schemeClr val="bg1">
                    <a:lumMod val="50000"/>
                  </a:schemeClr>
                </a:solidFill>
                <a:latin typeface="Lato" panose="020F0502020204030203" pitchFamily="34" charset="0"/>
                <a:ea typeface="Lato" panose="020F0502020204030203" pitchFamily="34" charset="0"/>
                <a:cs typeface="Lato" panose="020F0502020204030203" pitchFamily="34" charset="0"/>
              </a:rPr>
              <a:t>AMCS sophomore seminar   </a:t>
            </a:r>
          </a:p>
          <a:p>
            <a:endParaRPr lang="en-US" sz="2000" dirty="0">
              <a:solidFill>
                <a:schemeClr val="bg1">
                  <a:lumMod val="50000"/>
                </a:schemeClr>
              </a:solidFill>
              <a:latin typeface="Lato" panose="020F0502020204030203" pitchFamily="34" charset="0"/>
              <a:ea typeface="Lato" panose="020F0502020204030203" pitchFamily="34" charset="0"/>
              <a:cs typeface="Lato" panose="020F0502020204030203" pitchFamily="34" charset="0"/>
            </a:endParaRPr>
          </a:p>
          <a:p>
            <a:r>
              <a:rPr lang="en-US" sz="2400" dirty="0" smtClean="0">
                <a:solidFill>
                  <a:schemeClr val="bg1">
                    <a:lumMod val="50000"/>
                  </a:schemeClr>
                </a:solidFill>
                <a:latin typeface="+mj-lt"/>
                <a:ea typeface="Lato" panose="020F0502020204030203" pitchFamily="34" charset="0"/>
                <a:cs typeface="Lato" panose="020F0502020204030203" pitchFamily="34" charset="0"/>
              </a:rPr>
              <a:t>•  </a:t>
            </a:r>
            <a:r>
              <a:rPr lang="en-US" sz="2000" dirty="0" smtClean="0">
                <a:solidFill>
                  <a:schemeClr val="bg1">
                    <a:lumMod val="50000"/>
                  </a:schemeClr>
                </a:solidFill>
                <a:latin typeface="Lato" panose="020F0502020204030203" pitchFamily="34" charset="0"/>
                <a:ea typeface="Lato" panose="020F0502020204030203" pitchFamily="34" charset="0"/>
                <a:cs typeface="Lato" panose="020F0502020204030203" pitchFamily="34" charset="0"/>
              </a:rPr>
              <a:t>clear IRB exemption / oversight </a:t>
            </a:r>
          </a:p>
          <a:p>
            <a:endParaRPr lang="en-US" sz="2000" dirty="0" smtClean="0">
              <a:solidFill>
                <a:schemeClr val="bg1">
                  <a:lumMod val="50000"/>
                </a:schemeClr>
              </a:solidFill>
              <a:latin typeface="Lato" panose="020F0502020204030203" pitchFamily="34" charset="0"/>
              <a:ea typeface="Lato" panose="020F0502020204030203" pitchFamily="34" charset="0"/>
              <a:cs typeface="Lato" panose="020F0502020204030203" pitchFamily="34" charset="0"/>
            </a:endParaRPr>
          </a:p>
          <a:p>
            <a:r>
              <a:rPr lang="en-US" sz="2400" dirty="0">
                <a:solidFill>
                  <a:prstClr val="white">
                    <a:lumMod val="50000"/>
                  </a:prstClr>
                </a:solidFill>
                <a:ea typeface="Lato" panose="020F0502020204030203" pitchFamily="34" charset="0"/>
                <a:cs typeface="Lato" panose="020F0502020204030203" pitchFamily="34" charset="0"/>
              </a:rPr>
              <a:t>•  </a:t>
            </a:r>
            <a:r>
              <a:rPr lang="en-US" sz="2000" dirty="0" smtClean="0">
                <a:solidFill>
                  <a:prstClr val="white">
                    <a:lumMod val="50000"/>
                  </a:prstClr>
                </a:solidFill>
                <a:latin typeface="Lato" panose="020F0502020204030203" pitchFamily="34" charset="0"/>
                <a:ea typeface="Lato" panose="020F0502020204030203" pitchFamily="34" charset="0"/>
                <a:cs typeface="Lato" panose="020F0502020204030203" pitchFamily="34" charset="0"/>
              </a:rPr>
              <a:t>conduct interviews </a:t>
            </a:r>
            <a:r>
              <a:rPr lang="en-US" sz="2000" dirty="0" err="1" smtClean="0">
                <a:solidFill>
                  <a:prstClr val="white">
                    <a:lumMod val="50000"/>
                  </a:prstClr>
                </a:solidFill>
                <a:latin typeface="Lato" panose="020F0502020204030203" pitchFamily="34" charset="0"/>
                <a:ea typeface="Lato" panose="020F0502020204030203" pitchFamily="34" charset="0"/>
                <a:cs typeface="Lato" panose="020F0502020204030203" pitchFamily="34" charset="0"/>
              </a:rPr>
              <a:t>wt</a:t>
            </a:r>
            <a:r>
              <a:rPr lang="en-US" sz="2000" dirty="0" smtClean="0">
                <a:solidFill>
                  <a:prstClr val="white">
                    <a:lumMod val="50000"/>
                  </a:prstClr>
                </a:solidFill>
                <a:latin typeface="Lato" panose="020F0502020204030203" pitchFamily="34" charset="0"/>
                <a:ea typeface="Lato" panose="020F0502020204030203" pitchFamily="34" charset="0"/>
                <a:cs typeface="Lato" panose="020F0502020204030203" pitchFamily="34" charset="0"/>
              </a:rPr>
              <a:t> local residents</a:t>
            </a:r>
          </a:p>
          <a:p>
            <a:endParaRPr lang="en-US" sz="2000" dirty="0" smtClean="0">
              <a:solidFill>
                <a:schemeClr val="bg1">
                  <a:lumMod val="50000"/>
                </a:schemeClr>
              </a:solidFill>
              <a:latin typeface="Lato" panose="020F0502020204030203" pitchFamily="34" charset="0"/>
              <a:ea typeface="Lato" panose="020F0502020204030203" pitchFamily="34" charset="0"/>
              <a:cs typeface="Lato" panose="020F0502020204030203" pitchFamily="34" charset="0"/>
            </a:endParaRPr>
          </a:p>
          <a:p>
            <a:r>
              <a:rPr lang="en-US" sz="2400" dirty="0">
                <a:solidFill>
                  <a:prstClr val="white">
                    <a:lumMod val="50000"/>
                  </a:prstClr>
                </a:solidFill>
                <a:ea typeface="Lato" panose="020F0502020204030203" pitchFamily="34" charset="0"/>
                <a:cs typeface="Lato" panose="020F0502020204030203" pitchFamily="34" charset="0"/>
              </a:rPr>
              <a:t>•  </a:t>
            </a:r>
            <a:r>
              <a:rPr lang="en-US" sz="2000" dirty="0" smtClean="0">
                <a:solidFill>
                  <a:prstClr val="white">
                    <a:lumMod val="50000"/>
                  </a:prstClr>
                </a:solidFill>
                <a:latin typeface="Lato" panose="020F0502020204030203" pitchFamily="34" charset="0"/>
                <a:ea typeface="Lato" panose="020F0502020204030203" pitchFamily="34" charset="0"/>
                <a:cs typeface="Lato" panose="020F0502020204030203" pitchFamily="34" charset="0"/>
              </a:rPr>
              <a:t>add oral history to digital repository</a:t>
            </a:r>
            <a:endParaRPr lang="en-US" sz="2000" dirty="0">
              <a:solidFill>
                <a:schemeClr val="bg1">
                  <a:lumMod val="50000"/>
                </a:schemeClr>
              </a:solidFill>
              <a:latin typeface="Lato" panose="020F0502020204030203" pitchFamily="34" charset="0"/>
              <a:ea typeface="Lato" panose="020F0502020204030203" pitchFamily="34" charset="0"/>
              <a:cs typeface="Lato" panose="020F0502020204030203" pitchFamily="34" charset="0"/>
            </a:endParaRPr>
          </a:p>
          <a:p>
            <a:endParaRPr lang="en-US" sz="2000" dirty="0">
              <a:solidFill>
                <a:schemeClr val="bg1">
                  <a:lumMod val="50000"/>
                </a:schemeClr>
              </a:solidFill>
              <a:latin typeface="Lato" panose="020F0502020204030203" pitchFamily="34" charset="0"/>
              <a:ea typeface="Lato" panose="020F0502020204030203" pitchFamily="34" charset="0"/>
              <a:cs typeface="Lato" panose="020F0502020204030203" pitchFamily="34" charset="0"/>
            </a:endParaRPr>
          </a:p>
          <a:p>
            <a:r>
              <a:rPr lang="en-US" sz="2400" dirty="0" smtClean="0">
                <a:solidFill>
                  <a:schemeClr val="bg1">
                    <a:lumMod val="50000"/>
                  </a:schemeClr>
                </a:solidFill>
                <a:latin typeface="+mj-lt"/>
                <a:ea typeface="Lato" panose="020F0502020204030203" pitchFamily="34" charset="0"/>
                <a:cs typeface="Lato" panose="020F0502020204030203" pitchFamily="34" charset="0"/>
              </a:rPr>
              <a:t>• </a:t>
            </a:r>
            <a:r>
              <a:rPr lang="en-US" sz="2000" dirty="0">
                <a:solidFill>
                  <a:schemeClr val="bg1">
                    <a:lumMod val="50000"/>
                  </a:schemeClr>
                </a:solidFill>
                <a:latin typeface="Lato" panose="020F0502020204030203" pitchFamily="34" charset="0"/>
                <a:ea typeface="Lato" panose="020F0502020204030203" pitchFamily="34" charset="0"/>
                <a:cs typeface="Lato" panose="020F0502020204030203" pitchFamily="34" charset="0"/>
              </a:rPr>
              <a:t> </a:t>
            </a:r>
            <a:r>
              <a:rPr lang="en-US" sz="2000" dirty="0" smtClean="0">
                <a:solidFill>
                  <a:schemeClr val="bg1">
                    <a:lumMod val="50000"/>
                  </a:schemeClr>
                </a:solidFill>
                <a:latin typeface="Lato" panose="020F0502020204030203" pitchFamily="34" charset="0"/>
                <a:ea typeface="Lato" panose="020F0502020204030203" pitchFamily="34" charset="0"/>
                <a:cs typeface="Lato" panose="020F0502020204030203" pitchFamily="34" charset="0"/>
              </a:rPr>
              <a:t>add oral history to University Archives</a:t>
            </a:r>
          </a:p>
          <a:p>
            <a:r>
              <a:rPr lang="en-US" sz="2000" dirty="0" smtClean="0">
                <a:solidFill>
                  <a:prstClr val="white">
                    <a:lumMod val="50000"/>
                  </a:prstClr>
                </a:solidFill>
                <a:latin typeface="Lato" panose="020F0502020204030203" pitchFamily="34" charset="0"/>
                <a:ea typeface="Lato" panose="020F0502020204030203" pitchFamily="34" charset="0"/>
                <a:cs typeface="Lato" panose="020F0502020204030203" pitchFamily="34" charset="0"/>
              </a:rPr>
              <a:t> </a:t>
            </a: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57800" y="5036034"/>
            <a:ext cx="3548266" cy="754006"/>
          </a:xfrm>
          <a:prstGeom prst="rect">
            <a:avLst/>
          </a:prstGeom>
        </p:spPr>
      </p:pic>
      <p:pic>
        <p:nvPicPr>
          <p:cNvPr id="6" name="Picture 5"/>
          <p:cNvPicPr>
            <a:picLocks noChangeAspect="1"/>
          </p:cNvPicPr>
          <p:nvPr/>
        </p:nvPicPr>
        <p:blipFill>
          <a:blip r:embed="rId4" cstate="print">
            <a:extLst>
              <a:ext uri="{BEBA8EAE-BF5A-486C-A8C5-ECC9F3942E4B}">
                <a14:imgProps xmlns:a14="http://schemas.microsoft.com/office/drawing/2010/main">
                  <a14:imgLayer r:embed="rId5">
                    <a14:imgEffect>
                      <a14:backgroundRemoval t="2423" b="100000" l="13169" r="78354">
                        <a14:foregroundMark x1="45926" y1="45124" x2="45926" y2="45124"/>
                        <a14:foregroundMark x1="49383" y1="45366" x2="49383" y2="45366"/>
                        <a14:foregroundMark x1="36461" y1="12962" x2="36461" y2="12962"/>
                        <a14:backgroundMark x1="17531" y1="4906" x2="17531" y2="4906"/>
                        <a14:backgroundMark x1="19835" y1="56451" x2="19835" y2="56451"/>
                        <a14:backgroundMark x1="69547" y1="74621" x2="69547" y2="74621"/>
                        <a14:backgroundMark x1="49794" y1="75227" x2="49794" y2="75227"/>
                      </a14:backgroundRemoval>
                    </a14:imgEffect>
                  </a14:imgLayer>
                </a14:imgProps>
              </a:ext>
              <a:ext uri="{28A0092B-C50C-407E-A947-70E740481C1C}">
                <a14:useLocalDpi xmlns:a14="http://schemas.microsoft.com/office/drawing/2010/main" val="0"/>
              </a:ext>
            </a:extLst>
          </a:blip>
          <a:stretch>
            <a:fillRect/>
          </a:stretch>
        </p:blipFill>
        <p:spPr>
          <a:xfrm>
            <a:off x="5708807" y="1674223"/>
            <a:ext cx="2436878" cy="3312121"/>
          </a:xfrm>
          <a:prstGeom prst="rect">
            <a:avLst/>
          </a:prstGeom>
        </p:spPr>
      </p:pic>
      <p:sp>
        <p:nvSpPr>
          <p:cNvPr id="7" name="TextBox 6"/>
          <p:cNvSpPr txBox="1"/>
          <p:nvPr/>
        </p:nvSpPr>
        <p:spPr>
          <a:xfrm>
            <a:off x="526446" y="1752600"/>
            <a:ext cx="4426554" cy="400110"/>
          </a:xfrm>
          <a:prstGeom prst="rect">
            <a:avLst/>
          </a:prstGeom>
          <a:solidFill>
            <a:schemeClr val="bg1">
              <a:lumMod val="95000"/>
            </a:schemeClr>
          </a:solidFill>
        </p:spPr>
        <p:txBody>
          <a:bodyPr wrap="square" rtlCol="0" anchor="ctr" anchorCtr="0">
            <a:spAutoFit/>
          </a:bodyPr>
          <a:lstStyle/>
          <a:p>
            <a:pPr lvl="0" algn="ctr"/>
            <a:r>
              <a:rPr lang="en-US" sz="2000" dirty="0" smtClean="0">
                <a:solidFill>
                  <a:prstClr val="white">
                    <a:lumMod val="50000"/>
                  </a:prstClr>
                </a:solidFill>
                <a:latin typeface="Lato" panose="020F0502020204030203" pitchFamily="34" charset="0"/>
                <a:ea typeface="Lato" panose="020F0502020204030203" pitchFamily="34" charset="0"/>
                <a:cs typeface="Lato" panose="020F0502020204030203" pitchFamily="34" charset="0"/>
              </a:rPr>
              <a:t>American Cultural Studies seminar</a:t>
            </a:r>
            <a:endParaRPr lang="en-US" sz="2000" dirty="0">
              <a:solidFill>
                <a:prstClr val="white">
                  <a:lumMod val="50000"/>
                </a:prstClr>
              </a:solidFill>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126708209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4" end="4"/>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xEl>
                                              <p:pRg st="6" end="6"/>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xEl>
                                              <p:pRg st="8" end="8"/>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allAtOnce"/>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14400" y="609600"/>
            <a:ext cx="6324600" cy="461665"/>
          </a:xfrm>
          <a:prstGeom prst="rect">
            <a:avLst/>
          </a:prstGeom>
          <a:solidFill>
            <a:schemeClr val="bg1">
              <a:lumMod val="95000"/>
            </a:schemeClr>
          </a:solidFill>
        </p:spPr>
        <p:txBody>
          <a:bodyPr wrap="square" rtlCol="0">
            <a:spAutoFit/>
          </a:bodyPr>
          <a:lstStyle/>
          <a:p>
            <a:pPr algn="ctr"/>
            <a:r>
              <a:rPr lang="en-US" sz="2400" dirty="0" smtClean="0">
                <a:latin typeface="Lato" panose="020F0502020204030203" pitchFamily="34" charset="0"/>
                <a:ea typeface="Lato" panose="020F0502020204030203" pitchFamily="34" charset="0"/>
                <a:cs typeface="Lato" panose="020F0502020204030203" pitchFamily="34" charset="0"/>
              </a:rPr>
              <a:t>Online Identity  </a:t>
            </a:r>
            <a:endParaRPr lang="en-US" sz="2400" dirty="0">
              <a:latin typeface="Lato" panose="020F0502020204030203" pitchFamily="34" charset="0"/>
              <a:ea typeface="Lato" panose="020F0502020204030203" pitchFamily="34" charset="0"/>
              <a:cs typeface="Lato" panose="020F0502020204030203" pitchFamily="34" charset="0"/>
            </a:endParaRPr>
          </a:p>
        </p:txBody>
      </p:sp>
      <p:sp>
        <p:nvSpPr>
          <p:cNvPr id="4" name="TextBox 3"/>
          <p:cNvSpPr txBox="1"/>
          <p:nvPr/>
        </p:nvSpPr>
        <p:spPr>
          <a:xfrm>
            <a:off x="914400" y="2090172"/>
            <a:ext cx="6400800" cy="2677656"/>
          </a:xfrm>
          <a:prstGeom prst="rect">
            <a:avLst/>
          </a:prstGeom>
          <a:noFill/>
        </p:spPr>
        <p:txBody>
          <a:bodyPr wrap="square" rtlCol="0">
            <a:spAutoFit/>
          </a:bodyPr>
          <a:lstStyle/>
          <a:p>
            <a:r>
              <a:rPr lang="en-US" sz="2400" dirty="0" smtClean="0">
                <a:solidFill>
                  <a:schemeClr val="bg1">
                    <a:lumMod val="50000"/>
                  </a:schemeClr>
                </a:solidFill>
              </a:rPr>
              <a:t>•  </a:t>
            </a:r>
            <a:r>
              <a:rPr lang="en-US" sz="2400" dirty="0" smtClean="0">
                <a:solidFill>
                  <a:schemeClr val="bg1">
                    <a:lumMod val="50000"/>
                  </a:schemeClr>
                </a:solidFill>
                <a:latin typeface="Lato" panose="020F0502020204030203" pitchFamily="34" charset="0"/>
                <a:ea typeface="Lato" panose="020F0502020204030203" pitchFamily="34" charset="0"/>
                <a:cs typeface="Lato" panose="020F0502020204030203" pitchFamily="34" charset="0"/>
              </a:rPr>
              <a:t>Artifacts of a specific time</a:t>
            </a:r>
          </a:p>
          <a:p>
            <a:endParaRPr lang="en-US" sz="2400" dirty="0">
              <a:solidFill>
                <a:schemeClr val="bg1">
                  <a:lumMod val="50000"/>
                </a:schemeClr>
              </a:solidFill>
              <a:latin typeface="Lato" panose="020F0502020204030203" pitchFamily="34" charset="0"/>
              <a:ea typeface="Lato" panose="020F0502020204030203" pitchFamily="34" charset="0"/>
              <a:cs typeface="Lato" panose="020F0502020204030203" pitchFamily="34" charset="0"/>
            </a:endParaRPr>
          </a:p>
          <a:p>
            <a:r>
              <a:rPr lang="en-US" sz="2400" dirty="0" smtClean="0">
                <a:solidFill>
                  <a:schemeClr val="bg1">
                    <a:lumMod val="50000"/>
                  </a:schemeClr>
                </a:solidFill>
                <a:latin typeface="+mj-lt"/>
                <a:ea typeface="Lato" panose="020F0502020204030203" pitchFamily="34" charset="0"/>
                <a:cs typeface="Lato" panose="020F0502020204030203" pitchFamily="34" charset="0"/>
              </a:rPr>
              <a:t>•  </a:t>
            </a:r>
            <a:r>
              <a:rPr lang="en-US" sz="2400" dirty="0" smtClean="0">
                <a:solidFill>
                  <a:schemeClr val="bg1">
                    <a:lumMod val="50000"/>
                  </a:schemeClr>
                </a:solidFill>
                <a:latin typeface="Lato" panose="020F0502020204030203" pitchFamily="34" charset="0"/>
                <a:ea typeface="Lato" panose="020F0502020204030203" pitchFamily="34" charset="0"/>
                <a:cs typeface="Lato" panose="020F0502020204030203" pitchFamily="34" charset="0"/>
              </a:rPr>
              <a:t>Pedagogical impact</a:t>
            </a:r>
          </a:p>
          <a:p>
            <a:endParaRPr lang="en-US" sz="2400" dirty="0">
              <a:solidFill>
                <a:schemeClr val="bg1">
                  <a:lumMod val="50000"/>
                </a:schemeClr>
              </a:solidFill>
              <a:latin typeface="Lato" panose="020F0502020204030203" pitchFamily="34" charset="0"/>
              <a:ea typeface="Lato" panose="020F0502020204030203" pitchFamily="34" charset="0"/>
              <a:cs typeface="Lato" panose="020F0502020204030203" pitchFamily="34" charset="0"/>
            </a:endParaRPr>
          </a:p>
          <a:p>
            <a:r>
              <a:rPr lang="en-US" sz="2400" dirty="0" smtClean="0">
                <a:solidFill>
                  <a:schemeClr val="bg1">
                    <a:lumMod val="50000"/>
                  </a:schemeClr>
                </a:solidFill>
                <a:latin typeface="+mj-lt"/>
                <a:ea typeface="Lato" panose="020F0502020204030203" pitchFamily="34" charset="0"/>
                <a:cs typeface="Lato" panose="020F0502020204030203" pitchFamily="34" charset="0"/>
              </a:rPr>
              <a:t>• </a:t>
            </a:r>
            <a:r>
              <a:rPr lang="en-US" sz="2400" dirty="0">
                <a:solidFill>
                  <a:schemeClr val="bg1">
                    <a:lumMod val="50000"/>
                  </a:schemeClr>
                </a:solidFill>
                <a:latin typeface="Lato" panose="020F0502020204030203" pitchFamily="34" charset="0"/>
                <a:ea typeface="Lato" panose="020F0502020204030203" pitchFamily="34" charset="0"/>
                <a:cs typeface="Lato" panose="020F0502020204030203" pitchFamily="34" charset="0"/>
              </a:rPr>
              <a:t> </a:t>
            </a:r>
            <a:r>
              <a:rPr lang="en-US" sz="2400" dirty="0" smtClean="0">
                <a:solidFill>
                  <a:schemeClr val="bg1">
                    <a:lumMod val="50000"/>
                  </a:schemeClr>
                </a:solidFill>
                <a:latin typeface="Lato" panose="020F0502020204030203" pitchFamily="34" charset="0"/>
                <a:ea typeface="Lato" panose="020F0502020204030203" pitchFamily="34" charset="0"/>
                <a:cs typeface="Lato" panose="020F0502020204030203" pitchFamily="34" charset="0"/>
              </a:rPr>
              <a:t>Nature of assignment</a:t>
            </a:r>
          </a:p>
          <a:p>
            <a:endParaRPr lang="en-US" sz="2400" dirty="0">
              <a:solidFill>
                <a:schemeClr val="bg1">
                  <a:lumMod val="50000"/>
                </a:schemeClr>
              </a:solidFill>
              <a:latin typeface="Lato" panose="020F0502020204030203" pitchFamily="34" charset="0"/>
              <a:ea typeface="Lato" panose="020F0502020204030203" pitchFamily="34" charset="0"/>
              <a:cs typeface="Lato" panose="020F0502020204030203" pitchFamily="34" charset="0"/>
            </a:endParaRPr>
          </a:p>
          <a:p>
            <a:r>
              <a:rPr lang="en-US" sz="2400" dirty="0">
                <a:solidFill>
                  <a:prstClr val="white">
                    <a:lumMod val="50000"/>
                  </a:prstClr>
                </a:solidFill>
                <a:ea typeface="Lato" panose="020F0502020204030203" pitchFamily="34" charset="0"/>
                <a:cs typeface="Lato" panose="020F0502020204030203" pitchFamily="34" charset="0"/>
              </a:rPr>
              <a:t>• </a:t>
            </a:r>
            <a:r>
              <a:rPr lang="en-US" sz="2400" dirty="0" smtClean="0">
                <a:solidFill>
                  <a:prstClr val="white">
                    <a:lumMod val="50000"/>
                  </a:prstClr>
                </a:solidFill>
                <a:latin typeface="Lato" panose="020F0502020204030203" pitchFamily="34" charset="0"/>
                <a:ea typeface="Lato" panose="020F0502020204030203" pitchFamily="34" charset="0"/>
                <a:cs typeface="Lato" panose="020F0502020204030203" pitchFamily="34" charset="0"/>
              </a:rPr>
              <a:t> Visibility, experimentation</a:t>
            </a:r>
          </a:p>
        </p:txBody>
      </p:sp>
    </p:spTree>
    <p:extLst>
      <p:ext uri="{BB962C8B-B14F-4D97-AF65-F5344CB8AC3E}">
        <p14:creationId xmlns:p14="http://schemas.microsoft.com/office/powerpoint/2010/main" val="3180718530"/>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6351" y="914400"/>
            <a:ext cx="7772400" cy="1362075"/>
          </a:xfrm>
        </p:spPr>
        <p:txBody>
          <a:bodyPr>
            <a:normAutofit/>
          </a:bodyPr>
          <a:lstStyle/>
          <a:p>
            <a:r>
              <a:rPr lang="en-US" sz="3200" dirty="0" smtClean="0">
                <a:latin typeface="Lato" panose="020F0502020204030203" pitchFamily="34" charset="0"/>
                <a:ea typeface="Lato" panose="020F0502020204030203" pitchFamily="34" charset="0"/>
                <a:cs typeface="Lato" panose="020F0502020204030203" pitchFamily="34" charset="0"/>
              </a:rPr>
              <a:t>Upshot</a:t>
            </a:r>
            <a:endParaRPr lang="en-US" sz="3200" dirty="0">
              <a:latin typeface="Lato" panose="020F0502020204030203" pitchFamily="34" charset="0"/>
              <a:ea typeface="Lato" panose="020F0502020204030203" pitchFamily="34" charset="0"/>
              <a:cs typeface="Lato" panose="020F0502020204030203" pitchFamily="34" charset="0"/>
            </a:endParaRPr>
          </a:p>
        </p:txBody>
      </p:sp>
      <p:sp>
        <p:nvSpPr>
          <p:cNvPr id="8" name="Content Placeholder 2"/>
          <p:cNvSpPr txBox="1">
            <a:spLocks/>
          </p:cNvSpPr>
          <p:nvPr/>
        </p:nvSpPr>
        <p:spPr>
          <a:xfrm>
            <a:off x="533400" y="2667000"/>
            <a:ext cx="8229600" cy="3657600"/>
          </a:xfrm>
          <a:prstGeom prst="rect">
            <a:avLst/>
          </a:prstGeom>
        </p:spPr>
        <p:txBody>
          <a:bodyPr anchor="t" anchorCtr="0">
            <a:normAutofit/>
          </a:bodyPr>
          <a:lstStyle>
            <a:lvl1pPr marL="0" indent="0" algn="l" rtl="0" eaLnBrk="1" latinLnBrk="0" hangingPunct="1">
              <a:spcBef>
                <a:spcPts val="580"/>
              </a:spcBef>
              <a:buClr>
                <a:schemeClr val="accent1"/>
              </a:buClr>
              <a:buSzPct val="85000"/>
              <a:buFont typeface="Wingdings 2"/>
              <a:buNone/>
              <a:defRPr kumimoji="0" sz="2400" kern="1200">
                <a:solidFill>
                  <a:schemeClr val="tx1">
                    <a:tint val="75000"/>
                  </a:schemeClr>
                </a:solidFill>
                <a:latin typeface="+mn-lt"/>
                <a:ea typeface="+mn-ea"/>
                <a:cs typeface="+mn-cs"/>
              </a:defRPr>
            </a:lvl1pPr>
            <a:lvl2pPr marL="548640" indent="-228600" algn="l" rtl="0" eaLnBrk="1" latinLnBrk="0" hangingPunct="1">
              <a:spcBef>
                <a:spcPts val="370"/>
              </a:spcBef>
              <a:buClr>
                <a:schemeClr val="accent2"/>
              </a:buClr>
              <a:buSzPct val="85000"/>
              <a:buFont typeface="Wingdings 2"/>
              <a:buNone/>
              <a:defRPr kumimoji="0" sz="1800" kern="1200">
                <a:solidFill>
                  <a:schemeClr val="tx1">
                    <a:tint val="75000"/>
                  </a:schemeClr>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None/>
              <a:defRPr kumimoji="0" sz="1600" kern="1200">
                <a:solidFill>
                  <a:schemeClr val="tx1">
                    <a:tint val="75000"/>
                  </a:schemeClr>
                </a:solidFill>
                <a:latin typeface="+mn-lt"/>
                <a:ea typeface="+mn-ea"/>
                <a:cs typeface="+mn-cs"/>
              </a:defRPr>
            </a:lvl3pPr>
            <a:lvl4pPr marL="1097280" indent="-228600" algn="l" rtl="0" eaLnBrk="1" latinLnBrk="0" hangingPunct="1">
              <a:spcBef>
                <a:spcPts val="370"/>
              </a:spcBef>
              <a:buClr>
                <a:schemeClr val="accent3"/>
              </a:buClr>
              <a:buSzPct val="80000"/>
              <a:buFont typeface="Wingdings 2"/>
              <a:buNone/>
              <a:defRPr kumimoji="0" sz="1400" kern="1200">
                <a:solidFill>
                  <a:schemeClr val="tx1">
                    <a:tint val="75000"/>
                  </a:schemeClr>
                </a:solidFill>
                <a:latin typeface="+mn-lt"/>
                <a:ea typeface="+mn-ea"/>
                <a:cs typeface="+mn-cs"/>
              </a:defRPr>
            </a:lvl4pPr>
            <a:lvl5pPr marL="1371600" indent="-228600" algn="l" rtl="0" eaLnBrk="1" latinLnBrk="0" hangingPunct="1">
              <a:spcBef>
                <a:spcPts val="370"/>
              </a:spcBef>
              <a:buClr>
                <a:schemeClr val="accent3"/>
              </a:buClr>
              <a:buFontTx/>
              <a:buNone/>
              <a:defRPr kumimoji="0" sz="1400" kern="1200">
                <a:solidFill>
                  <a:schemeClr val="tx1">
                    <a:tint val="75000"/>
                  </a:schemeClr>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marL="234950" indent="-234950">
              <a:buClr>
                <a:srgbClr val="BAC4C9"/>
              </a:buClr>
            </a:pPr>
            <a:r>
              <a:rPr lang="en-US" dirty="0" smtClean="0">
                <a:solidFill>
                  <a:srgbClr val="BAC4C9"/>
                </a:solidFill>
                <a:latin typeface="Lato" panose="020F0502020204030203" pitchFamily="34" charset="0"/>
                <a:ea typeface="Lato" panose="020F0502020204030203" pitchFamily="34" charset="0"/>
                <a:cs typeface="Lato" panose="020F0502020204030203" pitchFamily="34" charset="0"/>
              </a:rPr>
              <a:t>•  </a:t>
            </a:r>
            <a:r>
              <a:rPr lang="en-US" dirty="0" smtClean="0">
                <a:solidFill>
                  <a:schemeClr val="tx1"/>
                </a:solidFill>
                <a:latin typeface="Lato" panose="020F0502020204030203" pitchFamily="34" charset="0"/>
                <a:ea typeface="Lato" panose="020F0502020204030203" pitchFamily="34" charset="0"/>
                <a:cs typeface="Lato" panose="020F0502020204030203" pitchFamily="34" charset="0"/>
              </a:rPr>
              <a:t>Risk management &gt;&gt; letter of the law</a:t>
            </a:r>
            <a:r>
              <a:rPr lang="en-US" dirty="0" smtClean="0">
                <a:solidFill>
                  <a:prstClr val="black"/>
                </a:solidFill>
                <a:latin typeface="Lato" panose="020F0502020204030203" pitchFamily="34" charset="0"/>
                <a:ea typeface="Lato" panose="020F0502020204030203" pitchFamily="34" charset="0"/>
                <a:cs typeface="Lato" panose="020F0502020204030203" pitchFamily="34" charset="0"/>
              </a:rPr>
              <a:t> </a:t>
            </a:r>
          </a:p>
          <a:p>
            <a:pPr marL="234950" indent="-234950">
              <a:buClr>
                <a:srgbClr val="BAC4C9"/>
              </a:buClr>
            </a:pPr>
            <a:endParaRPr lang="en-US" dirty="0" smtClean="0">
              <a:solidFill>
                <a:prstClr val="black"/>
              </a:solidFill>
              <a:latin typeface="Lato" panose="020F0502020204030203" pitchFamily="34" charset="0"/>
              <a:ea typeface="Lato" panose="020F0502020204030203" pitchFamily="34" charset="0"/>
              <a:cs typeface="Lato" panose="020F0502020204030203" pitchFamily="34" charset="0"/>
            </a:endParaRPr>
          </a:p>
          <a:p>
            <a:pPr marL="173038" indent="-173038">
              <a:buClr>
                <a:srgbClr val="BAC4C9"/>
              </a:buClr>
            </a:pPr>
            <a:r>
              <a:rPr lang="en-US" dirty="0" smtClean="0">
                <a:solidFill>
                  <a:srgbClr val="BAC4C9"/>
                </a:solidFill>
                <a:latin typeface="Lato" panose="020F0502020204030203" pitchFamily="34" charset="0"/>
                <a:ea typeface="Lato" panose="020F0502020204030203" pitchFamily="34" charset="0"/>
                <a:cs typeface="Lato" panose="020F0502020204030203" pitchFamily="34" charset="0"/>
              </a:rPr>
              <a:t>•</a:t>
            </a:r>
            <a:r>
              <a:rPr lang="en-US" dirty="0" smtClean="0">
                <a:solidFill>
                  <a:prstClr val="black"/>
                </a:solidFill>
                <a:latin typeface="Lato" panose="020F0502020204030203" pitchFamily="34" charset="0"/>
                <a:ea typeface="Lato" panose="020F0502020204030203" pitchFamily="34" charset="0"/>
                <a:cs typeface="Lato" panose="020F0502020204030203" pitchFamily="34" charset="0"/>
              </a:rPr>
              <a:t> </a:t>
            </a:r>
            <a:r>
              <a:rPr lang="en-US" dirty="0" smtClean="0">
                <a:solidFill>
                  <a:schemeClr val="tx1"/>
                </a:solidFill>
                <a:latin typeface="Lato" panose="020F0502020204030203" pitchFamily="34" charset="0"/>
                <a:ea typeface="Lato" panose="020F0502020204030203" pitchFamily="34" charset="0"/>
                <a:cs typeface="Lato" panose="020F0502020204030203" pitchFamily="34" charset="0"/>
              </a:rPr>
              <a:t> Meaningful opportunity to opt-out</a:t>
            </a:r>
            <a:endParaRPr lang="en-US" dirty="0" smtClean="0">
              <a:solidFill>
                <a:prstClr val="black"/>
              </a:solidFill>
              <a:latin typeface="Lato" panose="020F0502020204030203" pitchFamily="34" charset="0"/>
              <a:ea typeface="Lato" panose="020F0502020204030203" pitchFamily="34" charset="0"/>
              <a:cs typeface="Lato" panose="020F0502020204030203" pitchFamily="34" charset="0"/>
            </a:endParaRPr>
          </a:p>
          <a:p>
            <a:pPr marL="173038" indent="-173038">
              <a:buClr>
                <a:srgbClr val="BAC4C9"/>
              </a:buClr>
            </a:pPr>
            <a:endParaRPr lang="en-US" dirty="0" smtClean="0">
              <a:solidFill>
                <a:prstClr val="black"/>
              </a:solidFill>
              <a:latin typeface="Lato" panose="020F0502020204030203" pitchFamily="34" charset="0"/>
              <a:ea typeface="Lato" panose="020F0502020204030203" pitchFamily="34" charset="0"/>
              <a:cs typeface="Lato" panose="020F0502020204030203" pitchFamily="34" charset="0"/>
            </a:endParaRPr>
          </a:p>
          <a:p>
            <a:pPr>
              <a:buClr>
                <a:srgbClr val="BAC4C9"/>
              </a:buClr>
            </a:pPr>
            <a:r>
              <a:rPr lang="en-US" dirty="0" smtClean="0">
                <a:solidFill>
                  <a:srgbClr val="BAC4C9"/>
                </a:solidFill>
                <a:latin typeface="Lato" panose="020F0502020204030203" pitchFamily="34" charset="0"/>
                <a:ea typeface="Lato" panose="020F0502020204030203" pitchFamily="34" charset="0"/>
                <a:cs typeface="Lato" panose="020F0502020204030203" pitchFamily="34" charset="0"/>
              </a:rPr>
              <a:t>•</a:t>
            </a:r>
            <a:r>
              <a:rPr lang="en-US" dirty="0" smtClean="0">
                <a:solidFill>
                  <a:prstClr val="black"/>
                </a:solidFill>
                <a:latin typeface="Lato" panose="020F0502020204030203" pitchFamily="34" charset="0"/>
                <a:ea typeface="Lato" panose="020F0502020204030203" pitchFamily="34" charset="0"/>
                <a:cs typeface="Lato" panose="020F0502020204030203" pitchFamily="34" charset="0"/>
              </a:rPr>
              <a:t> </a:t>
            </a:r>
            <a:r>
              <a:rPr lang="en-US" dirty="0" smtClean="0">
                <a:solidFill>
                  <a:schemeClr val="tx1"/>
                </a:solidFill>
                <a:latin typeface="Lato" panose="020F0502020204030203" pitchFamily="34" charset="0"/>
                <a:ea typeface="Lato" panose="020F0502020204030203" pitchFamily="34" charset="0"/>
                <a:cs typeface="Lato" panose="020F0502020204030203" pitchFamily="34" charset="0"/>
              </a:rPr>
              <a:t>“Multiplicity of labels obscures commonality of the issues”</a:t>
            </a:r>
            <a:endParaRPr lang="en-US" dirty="0" smtClean="0">
              <a:solidFill>
                <a:prstClr val="black"/>
              </a:solidFill>
              <a:latin typeface="Lato" panose="020F0502020204030203" pitchFamily="34" charset="0"/>
              <a:ea typeface="Lato" panose="020F0502020204030203" pitchFamily="34" charset="0"/>
              <a:cs typeface="Lato" panose="020F0502020204030203" pitchFamily="34" charset="0"/>
            </a:endParaRPr>
          </a:p>
          <a:p>
            <a:pPr>
              <a:buClr>
                <a:srgbClr val="BAC4C9"/>
              </a:buClr>
            </a:pPr>
            <a:endParaRPr lang="en-US" b="1" dirty="0" smtClean="0">
              <a:solidFill>
                <a:prstClr val="black"/>
              </a:solidFill>
              <a:latin typeface="Lato" panose="020F0502020204030203" pitchFamily="34" charset="0"/>
              <a:ea typeface="Lato" panose="020F0502020204030203" pitchFamily="34" charset="0"/>
              <a:cs typeface="Lato" panose="020F0502020204030203" pitchFamily="34" charset="0"/>
            </a:endParaRPr>
          </a:p>
          <a:p>
            <a:pPr>
              <a:buClr>
                <a:srgbClr val="BAC4C9"/>
              </a:buClr>
            </a:pPr>
            <a:r>
              <a:rPr lang="en-US" dirty="0" smtClean="0">
                <a:solidFill>
                  <a:srgbClr val="BAC4C9"/>
                </a:solidFill>
                <a:latin typeface="Lato" panose="020F0502020204030203" pitchFamily="34" charset="0"/>
                <a:ea typeface="Lato" panose="020F0502020204030203" pitchFamily="34" charset="0"/>
                <a:cs typeface="Lato" panose="020F0502020204030203" pitchFamily="34" charset="0"/>
              </a:rPr>
              <a:t>• </a:t>
            </a:r>
            <a:r>
              <a:rPr lang="en-US" dirty="0" smtClean="0">
                <a:solidFill>
                  <a:schemeClr val="tx1"/>
                </a:solidFill>
                <a:latin typeface="Lato" panose="020F0502020204030203" pitchFamily="34" charset="0"/>
                <a:ea typeface="Lato" panose="020F0502020204030203" pitchFamily="34" charset="0"/>
                <a:cs typeface="Lato" panose="020F0502020204030203" pitchFamily="34" charset="0"/>
              </a:rPr>
              <a:t>Opportunity to build on existing services</a:t>
            </a:r>
            <a:endParaRPr lang="en-US" dirty="0">
              <a:solidFill>
                <a:prstClr val="black"/>
              </a:solidFill>
              <a:latin typeface="Lato" panose="020F0502020204030203" pitchFamily="34" charset="0"/>
              <a:ea typeface="Lato" panose="020F0502020204030203" pitchFamily="34" charset="0"/>
              <a:cs typeface="Lato" panose="020F0502020204030203" pitchFamily="34"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6160" y="266990"/>
            <a:ext cx="8188644" cy="83868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5101426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 y="609600"/>
            <a:ext cx="1333540" cy="1333540"/>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06706" y="761199"/>
            <a:ext cx="1096499" cy="1096499"/>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3141" y="2971800"/>
            <a:ext cx="899972" cy="899972"/>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2000" y="4835193"/>
            <a:ext cx="1472577" cy="1472577"/>
          </a:xfrm>
          <a:prstGeom prst="rect">
            <a:avLst/>
          </a:prstGeom>
        </p:spPr>
      </p:pic>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971800" y="4932541"/>
            <a:ext cx="2769688" cy="1135572"/>
          </a:xfrm>
          <a:prstGeom prst="rect">
            <a:avLst/>
          </a:prstGeom>
        </p:spPr>
      </p:pic>
      <p:pic>
        <p:nvPicPr>
          <p:cNvPr id="12" name="Picture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319511" y="4906601"/>
            <a:ext cx="2130740" cy="1323706"/>
          </a:xfrm>
          <a:prstGeom prst="rect">
            <a:avLst/>
          </a:prstGeom>
        </p:spPr>
      </p:pic>
      <p:pic>
        <p:nvPicPr>
          <p:cNvPr id="14" name="Picture 1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257800" y="474380"/>
            <a:ext cx="2603279" cy="1619893"/>
          </a:xfrm>
          <a:prstGeom prst="rect">
            <a:avLst/>
          </a:prstGeom>
        </p:spPr>
      </p:pic>
      <p:pic>
        <p:nvPicPr>
          <p:cNvPr id="15" name="Picture 14"/>
          <p:cNvPicPr>
            <a:picLocks noChangeAspect="1"/>
          </p:cNvPicPr>
          <p:nvPr/>
        </p:nvPicPr>
        <p:blipFill>
          <a:blip r:embed="rId10" cstate="print">
            <a:extLst>
              <a:ext uri="{BEBA8EAE-BF5A-486C-A8C5-ECC9F3942E4B}">
                <a14:imgProps xmlns:a14="http://schemas.microsoft.com/office/drawing/2010/main">
                  <a14:imgLayer r:embed="rId11">
                    <a14:imgEffect>
                      <a14:backgroundRemoval t="490" b="97797" l="9953" r="90679">
                        <a14:foregroundMark x1="45656" y1="4406" x2="45656" y2="4406"/>
                        <a14:foregroundMark x1="63349" y1="93390" x2="63349" y2="93390"/>
                        <a14:foregroundMark x1="56240" y1="68421" x2="56240" y2="68421"/>
                        <a14:foregroundMark x1="56872" y1="97919" x2="56872" y2="97919"/>
                        <a14:foregroundMark x1="90837" y1="68176" x2="90837" y2="68176"/>
                        <a14:foregroundMark x1="52449" y1="490" x2="52449" y2="490"/>
                      </a14:backgroundRemoval>
                    </a14:imgEffect>
                  </a14:imgLayer>
                </a14:imgProps>
              </a:ext>
              <a:ext uri="{28A0092B-C50C-407E-A947-70E740481C1C}">
                <a14:useLocalDpi xmlns:a14="http://schemas.microsoft.com/office/drawing/2010/main" val="0"/>
              </a:ext>
            </a:extLst>
          </a:blip>
          <a:stretch>
            <a:fillRect/>
          </a:stretch>
        </p:blipFill>
        <p:spPr>
          <a:xfrm>
            <a:off x="7113116" y="2640194"/>
            <a:ext cx="1222151" cy="1577609"/>
          </a:xfrm>
          <a:prstGeom prst="rect">
            <a:avLst/>
          </a:prstGeom>
        </p:spPr>
      </p:pic>
      <p:pic>
        <p:nvPicPr>
          <p:cNvPr id="18" name="Picture 1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673695" y="1119594"/>
            <a:ext cx="1249022" cy="380952"/>
          </a:xfrm>
          <a:prstGeom prst="rect">
            <a:avLst/>
          </a:prstGeom>
        </p:spPr>
      </p:pic>
      <p:pic>
        <p:nvPicPr>
          <p:cNvPr id="19" name="Picture 18"/>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100311" y="2890837"/>
            <a:ext cx="1219200" cy="1219200"/>
          </a:xfrm>
          <a:prstGeom prst="rect">
            <a:avLst/>
          </a:prstGeom>
        </p:spPr>
      </p:pic>
      <p:pic>
        <p:nvPicPr>
          <p:cNvPr id="22" name="Picture 21"/>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596793" y="3176011"/>
            <a:ext cx="1709913" cy="648851"/>
          </a:xfrm>
          <a:prstGeom prst="rect">
            <a:avLst/>
          </a:prstGeom>
        </p:spPr>
      </p:pic>
    </p:spTree>
    <p:extLst>
      <p:ext uri="{BB962C8B-B14F-4D97-AF65-F5344CB8AC3E}">
        <p14:creationId xmlns:p14="http://schemas.microsoft.com/office/powerpoint/2010/main" val="391601720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4933" y="-152400"/>
            <a:ext cx="12733867" cy="7162800"/>
          </a:xfrm>
          <a:prstGeom prst="rect">
            <a:avLst/>
          </a:prstGeom>
        </p:spPr>
      </p:pic>
    </p:spTree>
    <p:extLst>
      <p:ext uri="{BB962C8B-B14F-4D97-AF65-F5344CB8AC3E}">
        <p14:creationId xmlns:p14="http://schemas.microsoft.com/office/powerpoint/2010/main" val="143309504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3268" y="437444"/>
            <a:ext cx="7237465" cy="980194"/>
          </a:xfrm>
        </p:spPr>
        <p:txBody>
          <a:bodyPr/>
          <a:lstStyle/>
          <a:p>
            <a:pPr algn="ctr"/>
            <a:r>
              <a:rPr lang="en-US" dirty="0" smtClean="0">
                <a:latin typeface="Lato" panose="020F0502020204030203" pitchFamily="34" charset="0"/>
                <a:ea typeface="Lato" panose="020F0502020204030203" pitchFamily="34" charset="0"/>
                <a:cs typeface="Lato" panose="020F0502020204030203" pitchFamily="34" charset="0"/>
              </a:rPr>
              <a:t>Why us?</a:t>
            </a:r>
            <a:endParaRPr lang="en-US" dirty="0">
              <a:latin typeface="Lato" panose="020F0502020204030203" pitchFamily="34" charset="0"/>
              <a:ea typeface="Lato" panose="020F0502020204030203" pitchFamily="34" charset="0"/>
              <a:cs typeface="Lato" panose="020F0502020204030203" pitchFamily="34"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6079" y="1600200"/>
            <a:ext cx="7131843" cy="4754562"/>
          </a:xfrm>
          <a:prstGeom prst="rect">
            <a:avLst/>
          </a:prstGeom>
        </p:spPr>
      </p:pic>
    </p:spTree>
    <p:extLst>
      <p:ext uri="{BB962C8B-B14F-4D97-AF65-F5344CB8AC3E}">
        <p14:creationId xmlns:p14="http://schemas.microsoft.com/office/powerpoint/2010/main" val="421344699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Lato" panose="020F0502020204030203" pitchFamily="34" charset="0"/>
                <a:ea typeface="Lato" panose="020F0502020204030203" pitchFamily="34" charset="0"/>
                <a:cs typeface="Lato" panose="020F0502020204030203" pitchFamily="34" charset="0"/>
              </a:rPr>
              <a:t>Scenario I</a:t>
            </a:r>
            <a:endParaRPr lang="en-US" b="1" dirty="0">
              <a:latin typeface="Lato" panose="020F0502020204030203" pitchFamily="34" charset="0"/>
              <a:ea typeface="Lato" panose="020F0502020204030203" pitchFamily="34" charset="0"/>
              <a:cs typeface="Lato" panose="020F0502020204030203" pitchFamily="34" charset="0"/>
            </a:endParaRPr>
          </a:p>
        </p:txBody>
      </p:sp>
      <p:sp>
        <p:nvSpPr>
          <p:cNvPr id="5" name="TextBox 4"/>
          <p:cNvSpPr txBox="1"/>
          <p:nvPr/>
        </p:nvSpPr>
        <p:spPr>
          <a:xfrm>
            <a:off x="467202" y="1676400"/>
            <a:ext cx="6400800" cy="4524315"/>
          </a:xfrm>
          <a:prstGeom prst="rect">
            <a:avLst/>
          </a:prstGeom>
          <a:noFill/>
        </p:spPr>
        <p:txBody>
          <a:bodyPr wrap="square" rtlCol="0">
            <a:spAutoFit/>
          </a:bodyPr>
          <a:lstStyle/>
          <a:p>
            <a:r>
              <a:rPr lang="en-US" sz="2400" dirty="0" smtClean="0">
                <a:solidFill>
                  <a:schemeClr val="bg1">
                    <a:lumMod val="50000"/>
                  </a:schemeClr>
                </a:solidFill>
              </a:rPr>
              <a:t>•  </a:t>
            </a:r>
            <a:r>
              <a:rPr lang="en-US" sz="2000" dirty="0" smtClean="0">
                <a:solidFill>
                  <a:schemeClr val="bg1">
                    <a:lumMod val="50000"/>
                  </a:schemeClr>
                </a:solidFill>
                <a:latin typeface="Lato" panose="020F0502020204030203" pitchFamily="34" charset="0"/>
                <a:ea typeface="Lato" panose="020F0502020204030203" pitchFamily="34" charset="0"/>
                <a:cs typeface="Lato" panose="020F0502020204030203" pitchFamily="34" charset="0"/>
              </a:rPr>
              <a:t>Intro to Archeology class  </a:t>
            </a:r>
          </a:p>
          <a:p>
            <a:endParaRPr lang="en-US" sz="2000" dirty="0">
              <a:solidFill>
                <a:schemeClr val="bg1">
                  <a:lumMod val="50000"/>
                </a:schemeClr>
              </a:solidFill>
              <a:latin typeface="Lato" panose="020F0502020204030203" pitchFamily="34" charset="0"/>
              <a:ea typeface="Lato" panose="020F0502020204030203" pitchFamily="34" charset="0"/>
              <a:cs typeface="Lato" panose="020F0502020204030203" pitchFamily="34" charset="0"/>
            </a:endParaRPr>
          </a:p>
          <a:p>
            <a:r>
              <a:rPr lang="en-US" sz="2400" dirty="0" smtClean="0">
                <a:solidFill>
                  <a:schemeClr val="bg1">
                    <a:lumMod val="50000"/>
                  </a:schemeClr>
                </a:solidFill>
                <a:latin typeface="+mj-lt"/>
                <a:ea typeface="Lato" panose="020F0502020204030203" pitchFamily="34" charset="0"/>
                <a:cs typeface="Lato" panose="020F0502020204030203" pitchFamily="34" charset="0"/>
              </a:rPr>
              <a:t>•  </a:t>
            </a:r>
            <a:r>
              <a:rPr lang="en-US" sz="2000" dirty="0" smtClean="0">
                <a:solidFill>
                  <a:schemeClr val="bg1">
                    <a:lumMod val="50000"/>
                  </a:schemeClr>
                </a:solidFill>
                <a:latin typeface="Lato" panose="020F0502020204030203" pitchFamily="34" charset="0"/>
                <a:ea typeface="Lato" panose="020F0502020204030203" pitchFamily="34" charset="0"/>
                <a:cs typeface="Lato" panose="020F0502020204030203" pitchFamily="34" charset="0"/>
              </a:rPr>
              <a:t>students co-create videos</a:t>
            </a:r>
          </a:p>
          <a:p>
            <a:endParaRPr lang="en-US" sz="2000" dirty="0" smtClean="0">
              <a:solidFill>
                <a:schemeClr val="bg1">
                  <a:lumMod val="50000"/>
                </a:schemeClr>
              </a:solidFill>
              <a:latin typeface="Lato" panose="020F0502020204030203" pitchFamily="34" charset="0"/>
              <a:ea typeface="Lato" panose="020F0502020204030203" pitchFamily="34" charset="0"/>
              <a:cs typeface="Lato" panose="020F0502020204030203" pitchFamily="34" charset="0"/>
            </a:endParaRPr>
          </a:p>
          <a:p>
            <a:r>
              <a:rPr lang="en-US" sz="2400" dirty="0">
                <a:solidFill>
                  <a:prstClr val="white">
                    <a:lumMod val="50000"/>
                  </a:prstClr>
                </a:solidFill>
                <a:ea typeface="Lato" panose="020F0502020204030203" pitchFamily="34" charset="0"/>
                <a:cs typeface="Lato" panose="020F0502020204030203" pitchFamily="34" charset="0"/>
              </a:rPr>
              <a:t>•  </a:t>
            </a:r>
            <a:r>
              <a:rPr lang="en-US" sz="2000" dirty="0" smtClean="0">
                <a:solidFill>
                  <a:prstClr val="white">
                    <a:lumMod val="50000"/>
                  </a:prstClr>
                </a:solidFill>
                <a:latin typeface="Lato" panose="020F0502020204030203" pitchFamily="34" charset="0"/>
                <a:ea typeface="Lato" panose="020F0502020204030203" pitchFamily="34" charset="0"/>
                <a:cs typeface="Lato" panose="020F0502020204030203" pitchFamily="34" charset="0"/>
              </a:rPr>
              <a:t>condition of course credit</a:t>
            </a:r>
            <a:endParaRPr lang="en-US" sz="2000" dirty="0">
              <a:solidFill>
                <a:schemeClr val="bg1">
                  <a:lumMod val="50000"/>
                </a:schemeClr>
              </a:solidFill>
              <a:latin typeface="Lato" panose="020F0502020204030203" pitchFamily="34" charset="0"/>
              <a:ea typeface="Lato" panose="020F0502020204030203" pitchFamily="34" charset="0"/>
              <a:cs typeface="Lato" panose="020F0502020204030203" pitchFamily="34" charset="0"/>
            </a:endParaRPr>
          </a:p>
          <a:p>
            <a:endParaRPr lang="en-US" sz="2000" dirty="0">
              <a:solidFill>
                <a:schemeClr val="bg1">
                  <a:lumMod val="50000"/>
                </a:schemeClr>
              </a:solidFill>
              <a:latin typeface="Lato" panose="020F0502020204030203" pitchFamily="34" charset="0"/>
              <a:ea typeface="Lato" panose="020F0502020204030203" pitchFamily="34" charset="0"/>
              <a:cs typeface="Lato" panose="020F0502020204030203" pitchFamily="34" charset="0"/>
            </a:endParaRPr>
          </a:p>
          <a:p>
            <a:r>
              <a:rPr lang="en-US" sz="2400" dirty="0" smtClean="0">
                <a:solidFill>
                  <a:schemeClr val="bg1">
                    <a:lumMod val="50000"/>
                  </a:schemeClr>
                </a:solidFill>
                <a:latin typeface="+mj-lt"/>
                <a:ea typeface="Lato" panose="020F0502020204030203" pitchFamily="34" charset="0"/>
                <a:cs typeface="Lato" panose="020F0502020204030203" pitchFamily="34" charset="0"/>
              </a:rPr>
              <a:t>• </a:t>
            </a:r>
            <a:r>
              <a:rPr lang="en-US" sz="2000" dirty="0">
                <a:solidFill>
                  <a:schemeClr val="bg1">
                    <a:lumMod val="50000"/>
                  </a:schemeClr>
                </a:solidFill>
                <a:latin typeface="Lato" panose="020F0502020204030203" pitchFamily="34" charset="0"/>
                <a:ea typeface="Lato" panose="020F0502020204030203" pitchFamily="34" charset="0"/>
                <a:cs typeface="Lato" panose="020F0502020204030203" pitchFamily="34" charset="0"/>
              </a:rPr>
              <a:t> </a:t>
            </a:r>
            <a:r>
              <a:rPr lang="en-US" sz="2000" dirty="0" smtClean="0">
                <a:solidFill>
                  <a:schemeClr val="bg1">
                    <a:lumMod val="50000"/>
                  </a:schemeClr>
                </a:solidFill>
                <a:latin typeface="Lato" panose="020F0502020204030203" pitchFamily="34" charset="0"/>
                <a:ea typeface="Lato" panose="020F0502020204030203" pitchFamily="34" charset="0"/>
                <a:cs typeface="Lato" panose="020F0502020204030203" pitchFamily="34" charset="0"/>
              </a:rPr>
              <a:t>instructor uploads</a:t>
            </a:r>
          </a:p>
          <a:p>
            <a:endParaRPr lang="en-US" sz="2000" dirty="0">
              <a:solidFill>
                <a:schemeClr val="bg1">
                  <a:lumMod val="50000"/>
                </a:schemeClr>
              </a:solidFill>
              <a:latin typeface="Lato" panose="020F0502020204030203" pitchFamily="34" charset="0"/>
              <a:ea typeface="Lato" panose="020F0502020204030203" pitchFamily="34" charset="0"/>
              <a:cs typeface="Lato" panose="020F0502020204030203" pitchFamily="34" charset="0"/>
            </a:endParaRPr>
          </a:p>
          <a:p>
            <a:r>
              <a:rPr lang="en-US" sz="2400" dirty="0">
                <a:solidFill>
                  <a:prstClr val="white">
                    <a:lumMod val="50000"/>
                  </a:prstClr>
                </a:solidFill>
                <a:ea typeface="Lato" panose="020F0502020204030203" pitchFamily="34" charset="0"/>
                <a:cs typeface="Lato" panose="020F0502020204030203" pitchFamily="34" charset="0"/>
              </a:rPr>
              <a:t>• </a:t>
            </a:r>
            <a:r>
              <a:rPr lang="en-US" sz="2000" dirty="0" smtClean="0">
                <a:solidFill>
                  <a:prstClr val="white">
                    <a:lumMod val="50000"/>
                  </a:prstClr>
                </a:solidFill>
                <a:latin typeface="Lato" panose="020F0502020204030203" pitchFamily="34" charset="0"/>
                <a:ea typeface="Lato" panose="020F0502020204030203" pitchFamily="34" charset="0"/>
                <a:cs typeface="Lato" panose="020F0502020204030203" pitchFamily="34" charset="0"/>
              </a:rPr>
              <a:t> private channel</a:t>
            </a:r>
          </a:p>
          <a:p>
            <a:endParaRPr lang="en-US" sz="2000" dirty="0" smtClean="0">
              <a:solidFill>
                <a:prstClr val="white">
                  <a:lumMod val="50000"/>
                </a:prstClr>
              </a:solidFill>
              <a:latin typeface="Lato" panose="020F0502020204030203" pitchFamily="34" charset="0"/>
              <a:ea typeface="Lato" panose="020F0502020204030203" pitchFamily="34" charset="0"/>
              <a:cs typeface="Lato" panose="020F0502020204030203" pitchFamily="34" charset="0"/>
            </a:endParaRPr>
          </a:p>
          <a:p>
            <a:r>
              <a:rPr lang="en-US" sz="2400" dirty="0" smtClean="0">
                <a:solidFill>
                  <a:prstClr val="white">
                    <a:lumMod val="50000"/>
                  </a:prstClr>
                </a:solidFill>
                <a:ea typeface="Lato" panose="020F0502020204030203" pitchFamily="34" charset="0"/>
                <a:cs typeface="Lato" panose="020F0502020204030203" pitchFamily="34" charset="0"/>
              </a:rPr>
              <a:t>• </a:t>
            </a:r>
            <a:r>
              <a:rPr lang="en-US" sz="2000" dirty="0" smtClean="0">
                <a:solidFill>
                  <a:prstClr val="white">
                    <a:lumMod val="50000"/>
                  </a:prstClr>
                </a:solidFill>
                <a:latin typeface="Lato" panose="020F0502020204030203" pitchFamily="34" charset="0"/>
                <a:ea typeface="Lato" panose="020F0502020204030203" pitchFamily="34" charset="0"/>
                <a:cs typeface="Lato" panose="020F0502020204030203" pitchFamily="34" charset="0"/>
              </a:rPr>
              <a:t> not in syllabus</a:t>
            </a:r>
            <a:br>
              <a:rPr lang="en-US" sz="2000" dirty="0" smtClean="0">
                <a:solidFill>
                  <a:prstClr val="white">
                    <a:lumMod val="50000"/>
                  </a:prstClr>
                </a:solidFill>
                <a:latin typeface="Lato" panose="020F0502020204030203" pitchFamily="34" charset="0"/>
                <a:ea typeface="Lato" panose="020F0502020204030203" pitchFamily="34" charset="0"/>
                <a:cs typeface="Lato" panose="020F0502020204030203" pitchFamily="34" charset="0"/>
              </a:rPr>
            </a:br>
            <a:endParaRPr lang="en-US" sz="2000" dirty="0" smtClean="0">
              <a:solidFill>
                <a:prstClr val="white">
                  <a:lumMod val="50000"/>
                </a:prstClr>
              </a:solidFill>
              <a:latin typeface="Lato" panose="020F0502020204030203" pitchFamily="34" charset="0"/>
              <a:ea typeface="Lato" panose="020F0502020204030203" pitchFamily="34" charset="0"/>
              <a:cs typeface="Lato" panose="020F0502020204030203" pitchFamily="34" charset="0"/>
            </a:endParaRPr>
          </a:p>
          <a:p>
            <a:r>
              <a:rPr lang="en-US" sz="2400" dirty="0">
                <a:solidFill>
                  <a:prstClr val="white">
                    <a:lumMod val="50000"/>
                  </a:prstClr>
                </a:solidFill>
                <a:latin typeface="+mj-lt"/>
                <a:ea typeface="Lato" panose="020F0502020204030203" pitchFamily="34" charset="0"/>
                <a:cs typeface="Lato" panose="020F0502020204030203" pitchFamily="34" charset="0"/>
              </a:rPr>
              <a:t>•</a:t>
            </a:r>
            <a:r>
              <a:rPr lang="en-US" sz="2000" dirty="0">
                <a:solidFill>
                  <a:prstClr val="white">
                    <a:lumMod val="50000"/>
                  </a:prstClr>
                </a:solidFill>
                <a:latin typeface="Lato" panose="020F0502020204030203" pitchFamily="34" charset="0"/>
                <a:ea typeface="Lato" panose="020F0502020204030203" pitchFamily="34" charset="0"/>
                <a:cs typeface="Lato" panose="020F0502020204030203" pitchFamily="34" charset="0"/>
              </a:rPr>
              <a:t>  ?</a:t>
            </a:r>
            <a:r>
              <a:rPr lang="en-US" sz="2000" dirty="0" smtClean="0">
                <a:solidFill>
                  <a:prstClr val="white">
                    <a:lumMod val="50000"/>
                  </a:prstClr>
                </a:solidFill>
                <a:latin typeface="Lato" panose="020F0502020204030203" pitchFamily="34" charset="0"/>
                <a:ea typeface="Lato" panose="020F0502020204030203" pitchFamily="34" charset="0"/>
                <a:cs typeface="Lato" panose="020F0502020204030203" pitchFamily="34" charset="0"/>
              </a:rPr>
              <a:t> </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48200" y="1707177"/>
            <a:ext cx="3835828" cy="28956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78615" y="4268813"/>
            <a:ext cx="4174997" cy="2597896"/>
          </a:xfrm>
          <a:prstGeom prst="rect">
            <a:avLst/>
          </a:prstGeom>
        </p:spPr>
      </p:pic>
      <p:sp>
        <p:nvSpPr>
          <p:cNvPr id="7" name="TextBox 6"/>
          <p:cNvSpPr txBox="1"/>
          <p:nvPr/>
        </p:nvSpPr>
        <p:spPr>
          <a:xfrm>
            <a:off x="506510" y="1707177"/>
            <a:ext cx="3425098" cy="400110"/>
          </a:xfrm>
          <a:prstGeom prst="rect">
            <a:avLst/>
          </a:prstGeom>
          <a:solidFill>
            <a:schemeClr val="bg1">
              <a:lumMod val="95000"/>
            </a:schemeClr>
          </a:solidFill>
        </p:spPr>
        <p:txBody>
          <a:bodyPr wrap="square" rtlCol="0" anchor="ctr" anchorCtr="0">
            <a:spAutoFit/>
          </a:bodyPr>
          <a:lstStyle/>
          <a:p>
            <a:pPr lvl="0" algn="ctr"/>
            <a:r>
              <a:rPr lang="en-US" sz="2000" dirty="0" smtClean="0">
                <a:solidFill>
                  <a:prstClr val="white">
                    <a:lumMod val="50000"/>
                  </a:prstClr>
                </a:solidFill>
                <a:latin typeface="Lato" panose="020F0502020204030203" pitchFamily="34" charset="0"/>
                <a:ea typeface="Lato" panose="020F0502020204030203" pitchFamily="34" charset="0"/>
                <a:cs typeface="Lato" panose="020F0502020204030203" pitchFamily="34" charset="0"/>
              </a:rPr>
              <a:t>Intro </a:t>
            </a:r>
            <a:r>
              <a:rPr lang="en-US" sz="2000" dirty="0">
                <a:solidFill>
                  <a:prstClr val="white">
                    <a:lumMod val="50000"/>
                  </a:prstClr>
                </a:solidFill>
                <a:latin typeface="Lato" panose="020F0502020204030203" pitchFamily="34" charset="0"/>
                <a:ea typeface="Lato" panose="020F0502020204030203" pitchFamily="34" charset="0"/>
                <a:cs typeface="Lato" panose="020F0502020204030203" pitchFamily="34" charset="0"/>
              </a:rPr>
              <a:t>to Archeology class  </a:t>
            </a:r>
          </a:p>
        </p:txBody>
      </p:sp>
    </p:spTree>
    <p:extLst>
      <p:ext uri="{BB962C8B-B14F-4D97-AF65-F5344CB8AC3E}">
        <p14:creationId xmlns:p14="http://schemas.microsoft.com/office/powerpoint/2010/main" val="69901425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4" end="4"/>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xEl>
                                              <p:pRg st="6" end="6"/>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xEl>
                                              <p:pRg st="8" end="8"/>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xEl>
                                              <p:pRg st="10" end="10"/>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allAtOnce"/>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Lato" panose="020F0502020204030203" pitchFamily="34" charset="0"/>
                <a:ea typeface="Lato" panose="020F0502020204030203" pitchFamily="34" charset="0"/>
                <a:cs typeface="Lato" panose="020F0502020204030203" pitchFamily="34" charset="0"/>
              </a:rPr>
              <a:t>Legal Mechanisms</a:t>
            </a:r>
            <a:endParaRPr lang="en-US" b="1" dirty="0">
              <a:latin typeface="Lato" panose="020F0502020204030203" pitchFamily="34" charset="0"/>
              <a:ea typeface="Lato" panose="020F0502020204030203" pitchFamily="34" charset="0"/>
              <a:cs typeface="Lato" panose="020F0502020204030203" pitchFamily="34" charset="0"/>
            </a:endParaRPr>
          </a:p>
        </p:txBody>
      </p:sp>
      <p:sp>
        <p:nvSpPr>
          <p:cNvPr id="3" name="TextBox 2"/>
          <p:cNvSpPr txBox="1"/>
          <p:nvPr/>
        </p:nvSpPr>
        <p:spPr>
          <a:xfrm>
            <a:off x="1287217" y="2354639"/>
            <a:ext cx="6324600" cy="461665"/>
          </a:xfrm>
          <a:prstGeom prst="rect">
            <a:avLst/>
          </a:prstGeom>
          <a:solidFill>
            <a:schemeClr val="bg1">
              <a:lumMod val="95000"/>
            </a:schemeClr>
          </a:solidFill>
        </p:spPr>
        <p:txBody>
          <a:bodyPr wrap="square" rtlCol="0" anchor="ctr" anchorCtr="0">
            <a:spAutoFit/>
          </a:bodyPr>
          <a:lstStyle/>
          <a:p>
            <a:pPr algn="ctr"/>
            <a:r>
              <a:rPr lang="en-US" sz="2400" dirty="0" smtClean="0">
                <a:latin typeface="Lato" panose="020F0502020204030203" pitchFamily="34" charset="0"/>
                <a:ea typeface="Lato" panose="020F0502020204030203" pitchFamily="34" charset="0"/>
                <a:cs typeface="Lato" panose="020F0502020204030203" pitchFamily="34" charset="0"/>
              </a:rPr>
              <a:t>express permission  </a:t>
            </a:r>
            <a:endParaRPr lang="en-US" sz="2400" dirty="0">
              <a:latin typeface="Lato" panose="020F0502020204030203" pitchFamily="34" charset="0"/>
              <a:ea typeface="Lato" panose="020F0502020204030203" pitchFamily="34" charset="0"/>
              <a:cs typeface="Lato" panose="020F0502020204030203" pitchFamily="34" charset="0"/>
            </a:endParaRPr>
          </a:p>
        </p:txBody>
      </p:sp>
      <p:sp>
        <p:nvSpPr>
          <p:cNvPr id="6" name="TextBox 5"/>
          <p:cNvSpPr txBox="1"/>
          <p:nvPr/>
        </p:nvSpPr>
        <p:spPr>
          <a:xfrm>
            <a:off x="1287217" y="3583211"/>
            <a:ext cx="6324600" cy="461665"/>
          </a:xfrm>
          <a:prstGeom prst="rect">
            <a:avLst/>
          </a:prstGeom>
          <a:solidFill>
            <a:schemeClr val="bg1">
              <a:lumMod val="95000"/>
            </a:schemeClr>
          </a:solidFill>
        </p:spPr>
        <p:txBody>
          <a:bodyPr wrap="square" rtlCol="0">
            <a:spAutoFit/>
          </a:bodyPr>
          <a:lstStyle/>
          <a:p>
            <a:pPr algn="ctr"/>
            <a:r>
              <a:rPr lang="en-US" sz="2400" dirty="0">
                <a:latin typeface="Lato" panose="020F0502020204030203" pitchFamily="34" charset="0"/>
                <a:ea typeface="Lato" panose="020F0502020204030203" pitchFamily="34" charset="0"/>
                <a:cs typeface="Lato" panose="020F0502020204030203" pitchFamily="34" charset="0"/>
              </a:rPr>
              <a:t>i</a:t>
            </a:r>
            <a:r>
              <a:rPr lang="en-US" sz="2400" dirty="0" smtClean="0">
                <a:latin typeface="Lato" panose="020F0502020204030203" pitchFamily="34" charset="0"/>
                <a:ea typeface="Lato" panose="020F0502020204030203" pitchFamily="34" charset="0"/>
                <a:cs typeface="Lato" panose="020F0502020204030203" pitchFamily="34" charset="0"/>
              </a:rPr>
              <a:t>mplied </a:t>
            </a:r>
            <a:r>
              <a:rPr lang="en-US" sz="2400" dirty="0">
                <a:latin typeface="Lato" panose="020F0502020204030203" pitchFamily="34" charset="0"/>
                <a:ea typeface="Lato" panose="020F0502020204030203" pitchFamily="34" charset="0"/>
                <a:cs typeface="Lato" panose="020F0502020204030203" pitchFamily="34" charset="0"/>
              </a:rPr>
              <a:t>l</a:t>
            </a:r>
            <a:r>
              <a:rPr lang="en-US" sz="2400" dirty="0" smtClean="0">
                <a:latin typeface="Lato" panose="020F0502020204030203" pitchFamily="34" charset="0"/>
                <a:ea typeface="Lato" panose="020F0502020204030203" pitchFamily="34" charset="0"/>
                <a:cs typeface="Lato" panose="020F0502020204030203" pitchFamily="34" charset="0"/>
              </a:rPr>
              <a:t>icense  </a:t>
            </a:r>
            <a:endParaRPr lang="en-US" sz="2400" dirty="0">
              <a:latin typeface="Lato" panose="020F0502020204030203" pitchFamily="34" charset="0"/>
              <a:ea typeface="Lato" panose="020F0502020204030203" pitchFamily="34" charset="0"/>
              <a:cs typeface="Lato" panose="020F0502020204030203" pitchFamily="34" charset="0"/>
            </a:endParaRPr>
          </a:p>
        </p:txBody>
      </p:sp>
      <p:sp>
        <p:nvSpPr>
          <p:cNvPr id="8" name="TextBox 7"/>
          <p:cNvSpPr txBox="1"/>
          <p:nvPr/>
        </p:nvSpPr>
        <p:spPr>
          <a:xfrm>
            <a:off x="1287217" y="4781006"/>
            <a:ext cx="6324600" cy="461665"/>
          </a:xfrm>
          <a:prstGeom prst="rect">
            <a:avLst/>
          </a:prstGeom>
          <a:solidFill>
            <a:schemeClr val="bg1">
              <a:lumMod val="95000"/>
            </a:schemeClr>
          </a:solidFill>
        </p:spPr>
        <p:txBody>
          <a:bodyPr wrap="square" rtlCol="0">
            <a:spAutoFit/>
          </a:bodyPr>
          <a:lstStyle/>
          <a:p>
            <a:pPr algn="ctr"/>
            <a:r>
              <a:rPr lang="en-US" sz="2400" dirty="0" smtClean="0">
                <a:latin typeface="Lato" panose="020F0502020204030203" pitchFamily="34" charset="0"/>
                <a:ea typeface="Lato" panose="020F0502020204030203" pitchFamily="34" charset="0"/>
                <a:cs typeface="Lato" panose="020F0502020204030203" pitchFamily="34" charset="0"/>
              </a:rPr>
              <a:t>platform TOS  </a:t>
            </a:r>
            <a:endParaRPr lang="en-US" sz="2400" dirty="0">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4745604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14400" y="609600"/>
            <a:ext cx="6324600" cy="461665"/>
          </a:xfrm>
          <a:prstGeom prst="rect">
            <a:avLst/>
          </a:prstGeom>
          <a:solidFill>
            <a:schemeClr val="bg1">
              <a:lumMod val="95000"/>
            </a:schemeClr>
          </a:solidFill>
        </p:spPr>
        <p:txBody>
          <a:bodyPr wrap="square" rtlCol="0">
            <a:spAutoFit/>
          </a:bodyPr>
          <a:lstStyle/>
          <a:p>
            <a:pPr algn="ctr"/>
            <a:r>
              <a:rPr lang="en-US" sz="2400" dirty="0" smtClean="0">
                <a:latin typeface="Lato" panose="020F0502020204030203" pitchFamily="34" charset="0"/>
                <a:ea typeface="Lato" panose="020F0502020204030203" pitchFamily="34" charset="0"/>
                <a:cs typeface="Lato" panose="020F0502020204030203" pitchFamily="34" charset="0"/>
              </a:rPr>
              <a:t>Implied Licenses  </a:t>
            </a:r>
            <a:endParaRPr lang="en-US" sz="2400" dirty="0">
              <a:latin typeface="Lato" panose="020F0502020204030203" pitchFamily="34" charset="0"/>
              <a:ea typeface="Lato" panose="020F0502020204030203" pitchFamily="34" charset="0"/>
              <a:cs typeface="Lato" panose="020F0502020204030203" pitchFamily="34" charset="0"/>
            </a:endParaRPr>
          </a:p>
        </p:txBody>
      </p:sp>
      <p:sp>
        <p:nvSpPr>
          <p:cNvPr id="5" name="TextBox 4"/>
          <p:cNvSpPr txBox="1"/>
          <p:nvPr/>
        </p:nvSpPr>
        <p:spPr>
          <a:xfrm>
            <a:off x="838200" y="1720840"/>
            <a:ext cx="6400800" cy="3785652"/>
          </a:xfrm>
          <a:prstGeom prst="rect">
            <a:avLst/>
          </a:prstGeom>
          <a:noFill/>
        </p:spPr>
        <p:txBody>
          <a:bodyPr wrap="square" rtlCol="0">
            <a:spAutoFit/>
          </a:bodyPr>
          <a:lstStyle/>
          <a:p>
            <a:r>
              <a:rPr lang="en-US" sz="2400" dirty="0" smtClean="0">
                <a:solidFill>
                  <a:schemeClr val="bg1">
                    <a:lumMod val="50000"/>
                  </a:schemeClr>
                </a:solidFill>
              </a:rPr>
              <a:t>•  </a:t>
            </a:r>
            <a:r>
              <a:rPr lang="en-US" sz="2400" dirty="0" smtClean="0">
                <a:solidFill>
                  <a:schemeClr val="bg1">
                    <a:lumMod val="50000"/>
                  </a:schemeClr>
                </a:solidFill>
                <a:latin typeface="Lato" panose="020F0502020204030203" pitchFamily="34" charset="0"/>
                <a:ea typeface="Lato" panose="020F0502020204030203" pitchFamily="34" charset="0"/>
                <a:cs typeface="Lato" panose="020F0502020204030203" pitchFamily="34" charset="0"/>
              </a:rPr>
              <a:t>Existence</a:t>
            </a:r>
          </a:p>
          <a:p>
            <a:endParaRPr lang="en-US" sz="2400" dirty="0">
              <a:solidFill>
                <a:schemeClr val="bg1">
                  <a:lumMod val="50000"/>
                </a:schemeClr>
              </a:solidFill>
              <a:latin typeface="Lato" panose="020F0502020204030203" pitchFamily="34" charset="0"/>
              <a:ea typeface="Lato" panose="020F0502020204030203" pitchFamily="34" charset="0"/>
              <a:cs typeface="Lato" panose="020F0502020204030203" pitchFamily="34" charset="0"/>
            </a:endParaRPr>
          </a:p>
          <a:p>
            <a:r>
              <a:rPr lang="en-US" sz="2400" dirty="0" smtClean="0">
                <a:solidFill>
                  <a:schemeClr val="bg1">
                    <a:lumMod val="50000"/>
                  </a:schemeClr>
                </a:solidFill>
                <a:latin typeface="+mj-lt"/>
                <a:ea typeface="Lato" panose="020F0502020204030203" pitchFamily="34" charset="0"/>
                <a:cs typeface="Lato" panose="020F0502020204030203" pitchFamily="34" charset="0"/>
              </a:rPr>
              <a:t>•  </a:t>
            </a:r>
            <a:r>
              <a:rPr lang="en-US" sz="2400" dirty="0" smtClean="0">
                <a:solidFill>
                  <a:schemeClr val="bg1">
                    <a:lumMod val="50000"/>
                  </a:schemeClr>
                </a:solidFill>
                <a:latin typeface="Lato" panose="020F0502020204030203" pitchFamily="34" charset="0"/>
                <a:ea typeface="Lato" panose="020F0502020204030203" pitchFamily="34" charset="0"/>
                <a:cs typeface="Lato" panose="020F0502020204030203" pitchFamily="34" charset="0"/>
              </a:rPr>
              <a:t>Scope</a:t>
            </a:r>
          </a:p>
          <a:p>
            <a:endParaRPr lang="en-US" sz="2400" dirty="0">
              <a:solidFill>
                <a:schemeClr val="bg1">
                  <a:lumMod val="50000"/>
                </a:schemeClr>
              </a:solidFill>
              <a:latin typeface="Lato" panose="020F0502020204030203" pitchFamily="34" charset="0"/>
              <a:ea typeface="Lato" panose="020F0502020204030203" pitchFamily="34" charset="0"/>
              <a:cs typeface="Lato" panose="020F0502020204030203" pitchFamily="34" charset="0"/>
            </a:endParaRPr>
          </a:p>
          <a:p>
            <a:r>
              <a:rPr lang="en-US" sz="2400" dirty="0" smtClean="0">
                <a:solidFill>
                  <a:schemeClr val="bg1">
                    <a:lumMod val="50000"/>
                  </a:schemeClr>
                </a:solidFill>
                <a:latin typeface="+mj-lt"/>
                <a:ea typeface="Lato" panose="020F0502020204030203" pitchFamily="34" charset="0"/>
                <a:cs typeface="Lato" panose="020F0502020204030203" pitchFamily="34" charset="0"/>
              </a:rPr>
              <a:t>• </a:t>
            </a:r>
            <a:r>
              <a:rPr lang="en-US" sz="2400" dirty="0">
                <a:solidFill>
                  <a:schemeClr val="bg1">
                    <a:lumMod val="50000"/>
                  </a:schemeClr>
                </a:solidFill>
                <a:latin typeface="Lato" panose="020F0502020204030203" pitchFamily="34" charset="0"/>
                <a:ea typeface="Lato" panose="020F0502020204030203" pitchFamily="34" charset="0"/>
                <a:cs typeface="Lato" panose="020F0502020204030203" pitchFamily="34" charset="0"/>
              </a:rPr>
              <a:t> </a:t>
            </a:r>
            <a:r>
              <a:rPr lang="en-US" sz="2400" dirty="0" smtClean="0">
                <a:solidFill>
                  <a:schemeClr val="bg1">
                    <a:lumMod val="50000"/>
                  </a:schemeClr>
                </a:solidFill>
                <a:latin typeface="Lato" panose="020F0502020204030203" pitchFamily="34" charset="0"/>
                <a:ea typeface="Lato" panose="020F0502020204030203" pitchFamily="34" charset="0"/>
                <a:cs typeface="Lato" panose="020F0502020204030203" pitchFamily="34" charset="0"/>
              </a:rPr>
              <a:t>Nature  </a:t>
            </a:r>
          </a:p>
          <a:p>
            <a:endParaRPr lang="en-US" sz="2400" dirty="0">
              <a:solidFill>
                <a:schemeClr val="bg1">
                  <a:lumMod val="50000"/>
                </a:schemeClr>
              </a:solidFill>
              <a:latin typeface="Lato" panose="020F0502020204030203" pitchFamily="34" charset="0"/>
              <a:ea typeface="Lato" panose="020F0502020204030203" pitchFamily="34" charset="0"/>
              <a:cs typeface="Lato" panose="020F0502020204030203" pitchFamily="34" charset="0"/>
            </a:endParaRPr>
          </a:p>
          <a:p>
            <a:r>
              <a:rPr lang="en-US" sz="2400" dirty="0">
                <a:solidFill>
                  <a:prstClr val="white">
                    <a:lumMod val="50000"/>
                  </a:prstClr>
                </a:solidFill>
                <a:ea typeface="Lato" panose="020F0502020204030203" pitchFamily="34" charset="0"/>
                <a:cs typeface="Lato" panose="020F0502020204030203" pitchFamily="34" charset="0"/>
              </a:rPr>
              <a:t>• </a:t>
            </a:r>
            <a:r>
              <a:rPr lang="en-US" sz="2400" dirty="0" smtClean="0">
                <a:solidFill>
                  <a:prstClr val="white">
                    <a:lumMod val="50000"/>
                  </a:prstClr>
                </a:solidFill>
                <a:latin typeface="Lato" panose="020F0502020204030203" pitchFamily="34" charset="0"/>
                <a:ea typeface="Lato" panose="020F0502020204030203" pitchFamily="34" charset="0"/>
                <a:cs typeface="Lato" panose="020F0502020204030203" pitchFamily="34" charset="0"/>
              </a:rPr>
              <a:t> Duration</a:t>
            </a:r>
          </a:p>
          <a:p>
            <a:endParaRPr lang="en-US" sz="2400" dirty="0">
              <a:solidFill>
                <a:prstClr val="white">
                  <a:lumMod val="50000"/>
                </a:prstClr>
              </a:solidFill>
              <a:latin typeface="Lato" panose="020F0502020204030203" pitchFamily="34" charset="0"/>
              <a:ea typeface="Lato" panose="020F0502020204030203" pitchFamily="34" charset="0"/>
              <a:cs typeface="Lato" panose="020F0502020204030203" pitchFamily="34" charset="0"/>
            </a:endParaRPr>
          </a:p>
          <a:p>
            <a:r>
              <a:rPr lang="en-US" sz="2400" dirty="0">
                <a:solidFill>
                  <a:prstClr val="white">
                    <a:lumMod val="50000"/>
                  </a:prstClr>
                </a:solidFill>
                <a:latin typeface="+mj-lt"/>
                <a:ea typeface="Lato" panose="020F0502020204030203" pitchFamily="34" charset="0"/>
                <a:cs typeface="Lato" panose="020F0502020204030203" pitchFamily="34" charset="0"/>
              </a:rPr>
              <a:t>•</a:t>
            </a:r>
            <a:r>
              <a:rPr lang="en-US" sz="2400" dirty="0">
                <a:solidFill>
                  <a:prstClr val="white">
                    <a:lumMod val="50000"/>
                  </a:prstClr>
                </a:solidFill>
                <a:latin typeface="Lato" panose="020F0502020204030203" pitchFamily="34" charset="0"/>
                <a:ea typeface="Lato" panose="020F0502020204030203" pitchFamily="34" charset="0"/>
                <a:cs typeface="Lato" panose="020F0502020204030203" pitchFamily="34" charset="0"/>
              </a:rPr>
              <a:t>  </a:t>
            </a:r>
            <a:r>
              <a:rPr lang="en-US" sz="2400" dirty="0" smtClean="0">
                <a:solidFill>
                  <a:prstClr val="white">
                    <a:lumMod val="50000"/>
                  </a:prstClr>
                </a:solidFill>
                <a:latin typeface="Lato" panose="020F0502020204030203" pitchFamily="34" charset="0"/>
                <a:ea typeface="Lato" panose="020F0502020204030203" pitchFamily="34" charset="0"/>
                <a:cs typeface="Lato" panose="020F0502020204030203" pitchFamily="34" charset="0"/>
              </a:rPr>
              <a:t>“Fairness”</a:t>
            </a:r>
            <a:endParaRPr lang="en-US" sz="2400" dirty="0">
              <a:solidFill>
                <a:prstClr val="white">
                  <a:lumMod val="50000"/>
                </a:prstClr>
              </a:solidFill>
              <a:latin typeface="Lato" panose="020F0502020204030203" pitchFamily="34" charset="0"/>
              <a:ea typeface="Lato" panose="020F0502020204030203" pitchFamily="34" charset="0"/>
              <a:cs typeface="Lato" panose="020F0502020204030203" pitchFamily="34" charset="0"/>
            </a:endParaRPr>
          </a:p>
          <a:p>
            <a:endParaRPr lang="en-US" sz="2400" dirty="0" smtClean="0">
              <a:solidFill>
                <a:prstClr val="white">
                  <a:lumMod val="50000"/>
                </a:prstClr>
              </a:solidFill>
              <a:latin typeface="Lato" panose="020F0502020204030203" pitchFamily="34" charset="0"/>
              <a:ea typeface="Lato" panose="020F0502020204030203" pitchFamily="34" charset="0"/>
              <a:cs typeface="Lato" panose="020F0502020204030203" pitchFamily="34" charset="0"/>
            </a:endParaRPr>
          </a:p>
        </p:txBody>
      </p:sp>
      <p:sp>
        <p:nvSpPr>
          <p:cNvPr id="6" name="TextBox 5"/>
          <p:cNvSpPr txBox="1"/>
          <p:nvPr/>
        </p:nvSpPr>
        <p:spPr>
          <a:xfrm>
            <a:off x="3886200" y="2921169"/>
            <a:ext cx="3810000" cy="1015663"/>
          </a:xfrm>
          <a:prstGeom prst="rect">
            <a:avLst/>
          </a:prstGeom>
          <a:solidFill>
            <a:schemeClr val="bg1">
              <a:lumMod val="95000"/>
            </a:schemeClr>
          </a:solidFill>
        </p:spPr>
        <p:txBody>
          <a:bodyPr wrap="square" rtlCol="0" anchor="ctr">
            <a:spAutoFit/>
          </a:bodyPr>
          <a:lstStyle/>
          <a:p>
            <a:pPr algn="ctr"/>
            <a:r>
              <a:rPr lang="en-US" sz="2000" i="1" dirty="0" smtClean="0">
                <a:latin typeface="Lato" panose="020F0502020204030203" pitchFamily="34" charset="0"/>
                <a:ea typeface="Lato" panose="020F0502020204030203" pitchFamily="34" charset="0"/>
                <a:cs typeface="Lato" panose="020F0502020204030203" pitchFamily="34" charset="0"/>
              </a:rPr>
              <a:t>Totality of conduct</a:t>
            </a:r>
          </a:p>
          <a:p>
            <a:pPr algn="ctr"/>
            <a:endParaRPr lang="en-US" sz="2000" i="1" dirty="0">
              <a:latin typeface="Lato" panose="020F0502020204030203" pitchFamily="34" charset="0"/>
              <a:ea typeface="Lato" panose="020F0502020204030203" pitchFamily="34" charset="0"/>
              <a:cs typeface="Lato" panose="020F0502020204030203" pitchFamily="34" charset="0"/>
            </a:endParaRPr>
          </a:p>
          <a:p>
            <a:pPr algn="ctr"/>
            <a:r>
              <a:rPr lang="en-US" sz="2000" i="1" dirty="0" smtClean="0">
                <a:latin typeface="Lato" panose="020F0502020204030203" pitchFamily="34" charset="0"/>
                <a:ea typeface="Lato" panose="020F0502020204030203" pitchFamily="34" charset="0"/>
                <a:cs typeface="Lato" panose="020F0502020204030203" pitchFamily="34" charset="0"/>
              </a:rPr>
              <a:t>Practical function + consequences</a:t>
            </a:r>
          </a:p>
        </p:txBody>
      </p:sp>
    </p:spTree>
    <p:extLst>
      <p:ext uri="{BB962C8B-B14F-4D97-AF65-F5344CB8AC3E}">
        <p14:creationId xmlns:p14="http://schemas.microsoft.com/office/powerpoint/2010/main" val="389666098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14400" y="609600"/>
            <a:ext cx="6324600" cy="461665"/>
          </a:xfrm>
          <a:prstGeom prst="rect">
            <a:avLst/>
          </a:prstGeom>
          <a:solidFill>
            <a:schemeClr val="bg1">
              <a:lumMod val="95000"/>
            </a:schemeClr>
          </a:solidFill>
        </p:spPr>
        <p:txBody>
          <a:bodyPr wrap="square" rtlCol="0">
            <a:spAutoFit/>
          </a:bodyPr>
          <a:lstStyle/>
          <a:p>
            <a:pPr algn="ctr"/>
            <a:r>
              <a:rPr lang="en-US" sz="2400" dirty="0" smtClean="0">
                <a:latin typeface="Lato" panose="020F0502020204030203" pitchFamily="34" charset="0"/>
                <a:ea typeface="Lato" panose="020F0502020204030203" pitchFamily="34" charset="0"/>
                <a:cs typeface="Lato" panose="020F0502020204030203" pitchFamily="34" charset="0"/>
              </a:rPr>
              <a:t>Platform TOS </a:t>
            </a:r>
            <a:endParaRPr lang="en-US" sz="2400" dirty="0">
              <a:latin typeface="Lato" panose="020F0502020204030203" pitchFamily="34" charset="0"/>
              <a:ea typeface="Lato" panose="020F0502020204030203" pitchFamily="34" charset="0"/>
              <a:cs typeface="Lato" panose="020F0502020204030203"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599" y="1456965"/>
            <a:ext cx="8430802" cy="2581635"/>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6599" y="5724420"/>
            <a:ext cx="8449854" cy="752580"/>
          </a:xfrm>
          <a:prstGeom prst="rect">
            <a:avLst/>
          </a:prstGeom>
        </p:spPr>
      </p:pic>
      <p:pic>
        <p:nvPicPr>
          <p:cNvPr id="7" name="Picture 6"/>
          <p:cNvPicPr>
            <a:picLocks noChangeAspect="1"/>
          </p:cNvPicPr>
          <p:nvPr/>
        </p:nvPicPr>
        <p:blipFill>
          <a:blip r:embed="rId5" cstate="print">
            <a:extLst>
              <a:ext uri="{BEBA8EAE-BF5A-486C-A8C5-ECC9F3942E4B}">
                <a14:imgProps xmlns:a14="http://schemas.microsoft.com/office/drawing/2010/main">
                  <a14:imgLayer r:embed="rId6">
                    <a14:imgEffect>
                      <a14:backgroundRemoval t="0" b="100000" l="13875" r="82625">
                        <a14:foregroundMark x1="23563" y1="28222" x2="23563" y2="28222"/>
                        <a14:foregroundMark x1="42938" y1="52556" x2="42938" y2="52556"/>
                        <a14:foregroundMark x1="51000" y1="47111" x2="51000" y2="47111"/>
                        <a14:foregroundMark x1="71438" y1="66000" x2="71438" y2="66000"/>
                        <a14:foregroundMark x1="68438" y1="20667" x2="68438" y2="20667"/>
                        <a14:backgroundMark x1="32625" y1="7556" x2="32625" y2="7556"/>
                        <a14:backgroundMark x1="45250" y1="37111" x2="45250" y2="37111"/>
                        <a14:backgroundMark x1="56875" y1="33333" x2="56875" y2="33333"/>
                        <a14:backgroundMark x1="57188" y1="62444" x2="57188" y2="62444"/>
                      </a14:backgroundRemoval>
                    </a14:imgEffect>
                  </a14:imgLayer>
                </a14:imgProps>
              </a:ext>
              <a:ext uri="{28A0092B-C50C-407E-A947-70E740481C1C}">
                <a14:useLocalDpi xmlns:a14="http://schemas.microsoft.com/office/drawing/2010/main" val="0"/>
              </a:ext>
            </a:extLst>
          </a:blip>
          <a:stretch>
            <a:fillRect/>
          </a:stretch>
        </p:blipFill>
        <p:spPr>
          <a:xfrm>
            <a:off x="3056041" y="4009546"/>
            <a:ext cx="3031919" cy="1705454"/>
          </a:xfrm>
          <a:prstGeom prst="rect">
            <a:avLst/>
          </a:prstGeom>
        </p:spPr>
      </p:pic>
    </p:spTree>
    <p:extLst>
      <p:ext uri="{BB962C8B-B14F-4D97-AF65-F5344CB8AC3E}">
        <p14:creationId xmlns:p14="http://schemas.microsoft.com/office/powerpoint/2010/main" val="348809956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Lato" panose="020F0502020204030203" pitchFamily="34" charset="0"/>
                <a:ea typeface="Lato" panose="020F0502020204030203" pitchFamily="34" charset="0"/>
                <a:cs typeface="Lato" panose="020F0502020204030203" pitchFamily="34" charset="0"/>
              </a:rPr>
              <a:t>Privacy Interests</a:t>
            </a:r>
            <a:endParaRPr lang="en-US" b="1" dirty="0">
              <a:latin typeface="Lato" panose="020F0502020204030203" pitchFamily="34" charset="0"/>
              <a:ea typeface="Lato" panose="020F0502020204030203" pitchFamily="34" charset="0"/>
              <a:cs typeface="Lato" panose="020F0502020204030203" pitchFamily="34" charset="0"/>
            </a:endParaRPr>
          </a:p>
        </p:txBody>
      </p:sp>
      <p:sp>
        <p:nvSpPr>
          <p:cNvPr id="3" name="TextBox 2"/>
          <p:cNvSpPr txBox="1"/>
          <p:nvPr/>
        </p:nvSpPr>
        <p:spPr>
          <a:xfrm>
            <a:off x="1287217" y="2385416"/>
            <a:ext cx="6324600" cy="400110"/>
          </a:xfrm>
          <a:prstGeom prst="rect">
            <a:avLst/>
          </a:prstGeom>
          <a:solidFill>
            <a:schemeClr val="bg1">
              <a:lumMod val="95000"/>
            </a:schemeClr>
          </a:solidFill>
        </p:spPr>
        <p:txBody>
          <a:bodyPr wrap="square" rtlCol="0" anchor="ctr" anchorCtr="0">
            <a:spAutoFit/>
          </a:bodyPr>
          <a:lstStyle/>
          <a:p>
            <a:pPr algn="ctr"/>
            <a:r>
              <a:rPr lang="en-US" sz="2000" dirty="0" smtClean="0">
                <a:latin typeface="Lato" panose="020F0502020204030203" pitchFamily="34" charset="0"/>
                <a:ea typeface="Lato" panose="020F0502020204030203" pitchFamily="34" charset="0"/>
                <a:cs typeface="Lato" panose="020F0502020204030203" pitchFamily="34" charset="0"/>
              </a:rPr>
              <a:t>FERPA  </a:t>
            </a:r>
            <a:endParaRPr lang="en-US" sz="2000" dirty="0">
              <a:latin typeface="Lato" panose="020F0502020204030203" pitchFamily="34" charset="0"/>
              <a:ea typeface="Lato" panose="020F0502020204030203" pitchFamily="34" charset="0"/>
              <a:cs typeface="Lato" panose="020F0502020204030203" pitchFamily="34" charset="0"/>
            </a:endParaRPr>
          </a:p>
        </p:txBody>
      </p:sp>
      <p:sp>
        <p:nvSpPr>
          <p:cNvPr id="6" name="TextBox 5"/>
          <p:cNvSpPr txBox="1"/>
          <p:nvPr/>
        </p:nvSpPr>
        <p:spPr>
          <a:xfrm>
            <a:off x="1287217" y="3583211"/>
            <a:ext cx="6324600" cy="400110"/>
          </a:xfrm>
          <a:prstGeom prst="rect">
            <a:avLst/>
          </a:prstGeom>
          <a:solidFill>
            <a:schemeClr val="bg1">
              <a:lumMod val="95000"/>
            </a:schemeClr>
          </a:solidFill>
        </p:spPr>
        <p:txBody>
          <a:bodyPr wrap="square" rtlCol="0">
            <a:spAutoFit/>
          </a:bodyPr>
          <a:lstStyle/>
          <a:p>
            <a:pPr algn="ctr"/>
            <a:r>
              <a:rPr lang="en-US" sz="2000" dirty="0" smtClean="0">
                <a:latin typeface="Lato" panose="020F0502020204030203" pitchFamily="34" charset="0"/>
                <a:ea typeface="Lato" panose="020F0502020204030203" pitchFamily="34" charset="0"/>
                <a:cs typeface="Lato" panose="020F0502020204030203" pitchFamily="34" charset="0"/>
              </a:rPr>
              <a:t>↑ focus from state leg </a:t>
            </a:r>
            <a:endParaRPr lang="en-US" sz="2000" dirty="0">
              <a:latin typeface="Lato" panose="020F0502020204030203" pitchFamily="34" charset="0"/>
              <a:ea typeface="Lato" panose="020F0502020204030203" pitchFamily="34" charset="0"/>
              <a:cs typeface="Lato" panose="020F0502020204030203" pitchFamily="34" charset="0"/>
            </a:endParaRPr>
          </a:p>
        </p:txBody>
      </p:sp>
      <p:sp>
        <p:nvSpPr>
          <p:cNvPr id="8" name="TextBox 7"/>
          <p:cNvSpPr txBox="1"/>
          <p:nvPr/>
        </p:nvSpPr>
        <p:spPr>
          <a:xfrm>
            <a:off x="1287217" y="4781006"/>
            <a:ext cx="6324600" cy="400110"/>
          </a:xfrm>
          <a:prstGeom prst="rect">
            <a:avLst/>
          </a:prstGeom>
          <a:solidFill>
            <a:schemeClr val="bg1">
              <a:lumMod val="95000"/>
            </a:schemeClr>
          </a:solidFill>
        </p:spPr>
        <p:txBody>
          <a:bodyPr wrap="square" rtlCol="0">
            <a:spAutoFit/>
          </a:bodyPr>
          <a:lstStyle/>
          <a:p>
            <a:pPr algn="ctr"/>
            <a:r>
              <a:rPr lang="en-US" sz="2000" dirty="0" smtClean="0">
                <a:latin typeface="Lato" panose="020F0502020204030203" pitchFamily="34" charset="0"/>
                <a:ea typeface="Lato" panose="020F0502020204030203" pitchFamily="34" charset="0"/>
                <a:cs typeface="Lato" panose="020F0502020204030203" pitchFamily="34" charset="0"/>
              </a:rPr>
              <a:t>technology-mediated learning &gt; higher-</a:t>
            </a:r>
            <a:r>
              <a:rPr lang="en-US" sz="2000" dirty="0" err="1" smtClean="0">
                <a:latin typeface="Lato" panose="020F0502020204030203" pitchFamily="34" charset="0"/>
                <a:ea typeface="Lato" panose="020F0502020204030203" pitchFamily="34" charset="0"/>
                <a:cs typeface="Lato" panose="020F0502020204030203" pitchFamily="34" charset="0"/>
              </a:rPr>
              <a:t>ed</a:t>
            </a:r>
            <a:endParaRPr lang="en-US" sz="2000" dirty="0">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1981742190"/>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6_Equity">
  <a:themeElements>
    <a:clrScheme name="WUSTL Libraries">
      <a:dk1>
        <a:sysClr val="windowText" lastClr="000000"/>
      </a:dk1>
      <a:lt1>
        <a:sysClr val="window" lastClr="FFFFFF"/>
      </a:lt1>
      <a:dk2>
        <a:srgbClr val="848484"/>
      </a:dk2>
      <a:lt2>
        <a:srgbClr val="E7D5C3"/>
      </a:lt2>
      <a:accent1>
        <a:srgbClr val="BAC4C9"/>
      </a:accent1>
      <a:accent2>
        <a:srgbClr val="CED8DD"/>
      </a:accent2>
      <a:accent3>
        <a:srgbClr val="DED1CB"/>
      </a:accent3>
      <a:accent4>
        <a:srgbClr val="E7D5C3"/>
      </a:accent4>
      <a:accent5>
        <a:srgbClr val="AF2F32"/>
      </a:accent5>
      <a:accent6>
        <a:srgbClr val="045C00"/>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Foundry">
      <a:majorFont>
        <a:latin typeface="Rockwell"/>
        <a:ea typeface=""/>
        <a:cs typeface=""/>
        <a:font script="Grek" typeface="Cambria"/>
        <a:font script="Cyrl" typeface="Cambria"/>
        <a:font script="Jpan" typeface="ＭＳ 明朝"/>
        <a:font script="Hang" typeface="바탕"/>
        <a:font script="Hans" typeface="华文新魏"/>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ＭＳ 明朝"/>
        <a:font script="Hang" typeface="바탕"/>
        <a:font script="Hans" typeface="华文新魏"/>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5833</TotalTime>
  <Words>1242</Words>
  <Application>Microsoft Macintosh PowerPoint</Application>
  <PresentationFormat>On-screen Show (4:3)</PresentationFormat>
  <Paragraphs>224</Paragraphs>
  <Slides>19</Slides>
  <Notes>19</Notes>
  <HiddenSlides>0</HiddenSlides>
  <MMClips>0</MMClips>
  <ScaleCrop>false</ScaleCrop>
  <HeadingPairs>
    <vt:vector size="4" baseType="variant">
      <vt:variant>
        <vt:lpstr>Theme</vt:lpstr>
      </vt:variant>
      <vt:variant>
        <vt:i4>2</vt:i4>
      </vt:variant>
      <vt:variant>
        <vt:lpstr>Slide Titles</vt:lpstr>
      </vt:variant>
      <vt:variant>
        <vt:i4>19</vt:i4>
      </vt:variant>
    </vt:vector>
  </HeadingPairs>
  <TitlesOfParts>
    <vt:vector size="21" baseType="lpstr">
      <vt:lpstr>6_Equity</vt:lpstr>
      <vt:lpstr>Office Theme</vt:lpstr>
      <vt:lpstr>Legal Issues When Instructors Require Online Distribution of Student Work</vt:lpstr>
      <vt:lpstr>PowerPoint Presentation</vt:lpstr>
      <vt:lpstr>PowerPoint Presentation</vt:lpstr>
      <vt:lpstr>Why us?</vt:lpstr>
      <vt:lpstr>Scenario I</vt:lpstr>
      <vt:lpstr>Legal Mechanisms</vt:lpstr>
      <vt:lpstr>PowerPoint Presentation</vt:lpstr>
      <vt:lpstr>PowerPoint Presentation</vt:lpstr>
      <vt:lpstr>Privacy Interests</vt:lpstr>
      <vt:lpstr>PowerPoint Presentation</vt:lpstr>
      <vt:lpstr>Scenario II</vt:lpstr>
      <vt:lpstr>Why?</vt:lpstr>
      <vt:lpstr>One purpose: allocate rights</vt:lpstr>
      <vt:lpstr>Context: “shifting landscape”</vt:lpstr>
      <vt:lpstr>PowerPoint Presentation</vt:lpstr>
      <vt:lpstr>PowerPoint Presentation</vt:lpstr>
      <vt:lpstr>Scenario III</vt:lpstr>
      <vt:lpstr>PowerPoint Presentation</vt:lpstr>
      <vt:lpstr>Upshot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Legal Issues When Instructors Require Online Distribution of Student Work</dc:title>
  <dc:creator>Micah Zeller</dc:creator>
  <cp:lastModifiedBy>Olin Library</cp:lastModifiedBy>
  <cp:revision>427</cp:revision>
  <cp:lastPrinted>2016-06-06T17:54:10Z</cp:lastPrinted>
  <dcterms:created xsi:type="dcterms:W3CDTF">2013-10-28T18:24:08Z</dcterms:created>
  <dcterms:modified xsi:type="dcterms:W3CDTF">2016-06-07T01:18:01Z</dcterms:modified>
</cp:coreProperties>
</file>