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9" r:id="rId4"/>
    <p:sldId id="259" r:id="rId5"/>
    <p:sldId id="270" r:id="rId6"/>
    <p:sldId id="261" r:id="rId7"/>
    <p:sldId id="260" r:id="rId8"/>
    <p:sldId id="272" r:id="rId9"/>
    <p:sldId id="266" r:id="rId10"/>
    <p:sldId id="262" r:id="rId11"/>
    <p:sldId id="264" r:id="rId12"/>
    <p:sldId id="271" r:id="rId13"/>
    <p:sldId id="263" r:id="rId14"/>
    <p:sldId id="274" r:id="rId15"/>
    <p:sldId id="265" r:id="rId16"/>
    <p:sldId id="273" r:id="rId17"/>
    <p:sldId id="257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 autoAdjust="0"/>
    <p:restoredTop sz="90032" autoAdjust="0"/>
  </p:normalViewPr>
  <p:slideViewPr>
    <p:cSldViewPr snapToGrid="0">
      <p:cViewPr varScale="1">
        <p:scale>
          <a:sx n="59" d="100"/>
          <a:sy n="59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5CBA-B9EC-442F-8D95-9601A6E0AAD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E1311-053D-4153-A145-4BE7E9258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-Not trying to meet technology needs in a vacuum</a:t>
            </a:r>
          </a:p>
          <a:p>
            <a:pPr lvl="1"/>
            <a:r>
              <a:rPr lang="en-US" dirty="0" smtClean="0"/>
              <a:t>University of Houston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-Print time depends on depending on the size, complexity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-Fee for all faculty after completion of grant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Different printers from </a:t>
            </a:r>
            <a:r>
              <a:rPr lang="en-US" dirty="0" err="1" smtClean="0"/>
              <a:t>Polybots</a:t>
            </a:r>
            <a:r>
              <a:rPr lang="en-US" dirty="0" smtClean="0"/>
              <a:t> in public space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5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-Easier to visualize abstract concepts</a:t>
            </a:r>
          </a:p>
          <a:p>
            <a:r>
              <a:rPr lang="en-US" dirty="0" smtClean="0"/>
              <a:t>-Appeals to multiple learning styles</a:t>
            </a:r>
          </a:p>
          <a:p>
            <a:r>
              <a:rPr lang="en-US" dirty="0" smtClean="0"/>
              <a:t>-Learning tool for differently abled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As</a:t>
            </a:r>
            <a:r>
              <a:rPr lang="en-US" baseline="0" dirty="0" smtClean="0"/>
              <a:t> with traditional ILL, the borrowing institution would hold the specific copy of the file for 90 days and then delete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master file/ rendering stays in the central database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Patron only interacts with the printed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108 unsupervised copier exception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5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-Minimal computing and open source tools for</a:t>
            </a:r>
            <a:r>
              <a:rPr lang="en-US" baseline="0" dirty="0" smtClean="0"/>
              <a:t> scalability and adaptation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LibSurverys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LibApps</a:t>
            </a:r>
            <a:r>
              <a:rPr lang="en-US" baseline="0" dirty="0" smtClean="0"/>
              <a:t> 2.0 is proprietary software with similar function to GOTS </a:t>
            </a:r>
          </a:p>
          <a:p>
            <a:r>
              <a:rPr lang="en-US" baseline="0" dirty="0" smtClean="0"/>
              <a:t>-Articulate 360 and Storyline2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E1311-053D-4153-A145-4BE7E92589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2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8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9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2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3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2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A33F-9982-4325-A6C2-ECDD1704E812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6B36-06B3-40C2-9BEA-825D031A9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amille.Thomas@tt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Copyright Education for 3D Objects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Camille Thomas</a:t>
            </a:r>
          </a:p>
          <a:p>
            <a:r>
              <a:rPr lang="en-US" dirty="0" smtClean="0"/>
              <a:t>Scholarly Communication Librarian</a:t>
            </a:r>
          </a:p>
          <a:p>
            <a:r>
              <a:rPr lang="en-US" dirty="0" smtClean="0"/>
              <a:t>Texas Tech University</a:t>
            </a:r>
          </a:p>
          <a:p>
            <a:r>
              <a:rPr lang="en-US" dirty="0" smtClean="0"/>
              <a:t>Kraemer Copyright Conference 2017</a:t>
            </a:r>
          </a:p>
        </p:txBody>
      </p:sp>
    </p:spTree>
    <p:extLst>
      <p:ext uri="{BB962C8B-B14F-4D97-AF65-F5344CB8AC3E}">
        <p14:creationId xmlns:p14="http://schemas.microsoft.com/office/powerpoint/2010/main" val="814842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Digital Pedagogy</a:t>
            </a:r>
          </a:p>
          <a:p>
            <a:pPr lvl="1"/>
            <a:r>
              <a:rPr lang="en-US" sz="4000" dirty="0" smtClean="0"/>
              <a:t>Understanding By Design</a:t>
            </a:r>
          </a:p>
          <a:p>
            <a:r>
              <a:rPr lang="en-US" sz="4000" dirty="0" smtClean="0"/>
              <a:t>Active/ Interactive Learning</a:t>
            </a:r>
          </a:p>
          <a:p>
            <a:r>
              <a:rPr lang="en-US" sz="4000" dirty="0" smtClean="0"/>
              <a:t>Remixing Workshops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r="1"/>
          <a:stretch/>
        </p:blipFill>
        <p:spPr>
          <a:xfrm>
            <a:off x="7225797" y="2034547"/>
            <a:ext cx="4263407" cy="2686150"/>
          </a:xfrm>
        </p:spPr>
      </p:pic>
      <p:sp>
        <p:nvSpPr>
          <p:cNvPr id="9" name="TextBox 8"/>
          <p:cNvSpPr txBox="1"/>
          <p:nvPr/>
        </p:nvSpPr>
        <p:spPr>
          <a:xfrm>
            <a:off x="7389489" y="5726247"/>
            <a:ext cx="48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Images: NC State Libraries</a:t>
            </a:r>
          </a:p>
          <a:p>
            <a:r>
              <a:rPr lang="en-US" dirty="0" smtClean="0"/>
              <a:t> CC-BY-SA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7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Users and Creators</a:t>
            </a:r>
          </a:p>
          <a:p>
            <a:r>
              <a:rPr lang="en-US" dirty="0" smtClean="0"/>
              <a:t>Copyright basics</a:t>
            </a:r>
          </a:p>
          <a:p>
            <a:r>
              <a:rPr lang="en-US" dirty="0" smtClean="0"/>
              <a:t>5 </a:t>
            </a:r>
            <a:r>
              <a:rPr lang="en-US" dirty="0" err="1" smtClean="0"/>
              <a:t>Rs</a:t>
            </a:r>
            <a:r>
              <a:rPr lang="en-US" dirty="0" smtClean="0"/>
              <a:t> of Open</a:t>
            </a:r>
          </a:p>
          <a:p>
            <a:r>
              <a:rPr lang="en-US" dirty="0" smtClean="0"/>
              <a:t>Files &gt; Objects</a:t>
            </a:r>
          </a:p>
          <a:p>
            <a:r>
              <a:rPr lang="en-US" dirty="0" smtClean="0"/>
              <a:t>Creative Commons Licenses</a:t>
            </a:r>
          </a:p>
          <a:p>
            <a:r>
              <a:rPr lang="en-US" dirty="0" smtClean="0"/>
              <a:t>Terms of Agreement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924191"/>
            <a:ext cx="5351363" cy="3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8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on the Side</a:t>
            </a:r>
          </a:p>
          <a:p>
            <a:r>
              <a:rPr lang="en-US" dirty="0" smtClean="0"/>
              <a:t>Twine</a:t>
            </a:r>
          </a:p>
        </p:txBody>
      </p:sp>
    </p:spTree>
    <p:extLst>
      <p:ext uri="{BB962C8B-B14F-4D97-AF65-F5344CB8AC3E}">
        <p14:creationId xmlns:p14="http://schemas.microsoft.com/office/powerpoint/2010/main" val="141663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Intersections, Outcomes, Predictions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86718"/>
            <a:ext cx="6382202" cy="4786651"/>
          </a:xfrm>
        </p:spPr>
      </p:pic>
    </p:spTree>
    <p:extLst>
      <p:ext uri="{BB962C8B-B14F-4D97-AF65-F5344CB8AC3E}">
        <p14:creationId xmlns:p14="http://schemas.microsoft.com/office/powerpoint/2010/main" val="346760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15330"/>
          <a:stretch/>
        </p:blipFill>
        <p:spPr>
          <a:xfrm>
            <a:off x="566058" y="520358"/>
            <a:ext cx="11103428" cy="57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and 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Reporting infringement claims</a:t>
            </a:r>
          </a:p>
          <a:p>
            <a:r>
              <a:rPr lang="en-US" dirty="0" smtClean="0"/>
              <a:t>Flagging items</a:t>
            </a:r>
          </a:p>
          <a:p>
            <a:r>
              <a:rPr lang="en-US" dirty="0" smtClean="0"/>
              <a:t>Users learning copyright information upon download</a:t>
            </a:r>
          </a:p>
          <a:p>
            <a:pPr lvl="1"/>
            <a:r>
              <a:rPr lang="en-US" dirty="0"/>
              <a:t>Digital Card </a:t>
            </a:r>
            <a:r>
              <a:rPr lang="en-US" dirty="0" smtClean="0"/>
              <a:t>Sorting</a:t>
            </a:r>
          </a:p>
          <a:p>
            <a:r>
              <a:rPr lang="en-US" dirty="0" smtClean="0"/>
              <a:t>“Instructional drop box”</a:t>
            </a:r>
          </a:p>
        </p:txBody>
      </p:sp>
    </p:spTree>
    <p:extLst>
      <p:ext uri="{BB962C8B-B14F-4D97-AF65-F5344CB8AC3E}">
        <p14:creationId xmlns:p14="http://schemas.microsoft.com/office/powerpoint/2010/main" val="3124785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for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Source Verification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Collaborate with wider Maker communities </a:t>
            </a:r>
          </a:p>
          <a:p>
            <a:r>
              <a:rPr lang="en-US" dirty="0" smtClean="0"/>
              <a:t>Tools and Best Practices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1" y="467603"/>
            <a:ext cx="10431724" cy="5853297"/>
          </a:xfrm>
        </p:spPr>
      </p:pic>
    </p:spTree>
    <p:extLst>
      <p:ext uri="{BB962C8B-B14F-4D97-AF65-F5344CB8AC3E}">
        <p14:creationId xmlns:p14="http://schemas.microsoft.com/office/powerpoint/2010/main" val="3328150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Camille Thomas</a:t>
            </a:r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camille.thomas@ttu.edu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@</a:t>
            </a:r>
            <a:r>
              <a:rPr lang="en-US" sz="4400" dirty="0" err="1" smtClean="0"/>
              <a:t>afrofuturistlib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2135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Background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" y="1825625"/>
            <a:ext cx="5624920" cy="347434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Sharing and Helping Academics Prepare for Educational </a:t>
            </a:r>
            <a:r>
              <a:rPr lang="en-US" sz="3600" dirty="0" smtClean="0"/>
              <a:t>Success (SHAPES) (CC-BY-NC: Ryan Litsey)</a:t>
            </a:r>
          </a:p>
          <a:p>
            <a:r>
              <a:rPr lang="en-US" sz="3600" dirty="0" smtClean="0"/>
              <a:t>Traditional collaborative networks for new items!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0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SHAPES: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55742" cy="4220068"/>
          </a:xfrm>
        </p:spPr>
        <p:txBody>
          <a:bodyPr>
            <a:normAutofit/>
          </a:bodyPr>
          <a:lstStyle/>
          <a:p>
            <a:r>
              <a:rPr lang="en-US" sz="3200" dirty="0"/>
              <a:t>Workflow</a:t>
            </a:r>
          </a:p>
          <a:p>
            <a:pPr lvl="1"/>
            <a:r>
              <a:rPr lang="en-US" sz="3200" dirty="0" smtClean="0"/>
              <a:t>Metadata </a:t>
            </a:r>
            <a:r>
              <a:rPr lang="en-US" sz="3200" dirty="0"/>
              <a:t>schemas </a:t>
            </a:r>
            <a:endParaRPr lang="en-US" sz="3200" dirty="0" smtClean="0"/>
          </a:p>
          <a:p>
            <a:pPr lvl="1"/>
            <a:r>
              <a:rPr lang="en-US" sz="3200" dirty="0" smtClean="0"/>
              <a:t>Print Time: </a:t>
            </a:r>
            <a:r>
              <a:rPr lang="en-US" sz="3200" dirty="0"/>
              <a:t>12-52 </a:t>
            </a:r>
            <a:r>
              <a:rPr lang="en-US" sz="3200" dirty="0" smtClean="0"/>
              <a:t>hours</a:t>
            </a:r>
          </a:p>
          <a:p>
            <a:pPr lvl="1"/>
            <a:r>
              <a:rPr lang="en-US" sz="3200" dirty="0" smtClean="0"/>
              <a:t>free then fee</a:t>
            </a:r>
          </a:p>
          <a:p>
            <a:r>
              <a:rPr lang="en-US" sz="3200" dirty="0" smtClean="0"/>
              <a:t>SHAPES vs. </a:t>
            </a:r>
            <a:r>
              <a:rPr lang="en-US" sz="3200" dirty="0" err="1" smtClean="0"/>
              <a:t>Markerspace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96" y="1027906"/>
            <a:ext cx="5937260" cy="4452945"/>
          </a:xfrm>
        </p:spPr>
      </p:pic>
    </p:spTree>
    <p:extLst>
      <p:ext uri="{BB962C8B-B14F-4D97-AF65-F5344CB8AC3E}">
        <p14:creationId xmlns:p14="http://schemas.microsoft.com/office/powerpoint/2010/main" val="287459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Background: In 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7768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V</a:t>
            </a:r>
            <a:r>
              <a:rPr lang="en-US" sz="3600" dirty="0" smtClean="0"/>
              <a:t>isualize </a:t>
            </a:r>
            <a:r>
              <a:rPr lang="en-US" sz="3600" dirty="0"/>
              <a:t>abstract concepts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ultiple </a:t>
            </a:r>
            <a:r>
              <a:rPr lang="en-US" sz="3600" dirty="0"/>
              <a:t>learning </a:t>
            </a:r>
            <a:r>
              <a:rPr lang="en-US" sz="3600" dirty="0" smtClean="0"/>
              <a:t>styles</a:t>
            </a:r>
          </a:p>
          <a:p>
            <a:r>
              <a:rPr lang="en-US" sz="3600" dirty="0" smtClean="0"/>
              <a:t>Accessibility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56" y="1630581"/>
            <a:ext cx="6438368" cy="3527345"/>
          </a:xfrm>
        </p:spPr>
      </p:pic>
      <p:sp>
        <p:nvSpPr>
          <p:cNvPr id="3" name="TextBox 2"/>
          <p:cNvSpPr txBox="1"/>
          <p:nvPr/>
        </p:nvSpPr>
        <p:spPr>
          <a:xfrm>
            <a:off x="5424256" y="5379868"/>
            <a:ext cx="643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Chavez</a:t>
            </a:r>
            <a:r>
              <a:rPr lang="en-US" sz="1400" dirty="0"/>
              <a:t>, A. (2016). Professor Taking Higher Education to a New Dimension. </a:t>
            </a:r>
            <a:r>
              <a:rPr lang="en-US" sz="1400" dirty="0" smtClean="0"/>
              <a:t>TTU College of Education News.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370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SHAPES: ILL and Copyright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Interlibrary Loan + Copyright</a:t>
            </a:r>
          </a:p>
          <a:p>
            <a:pPr lvl="1"/>
            <a:r>
              <a:rPr lang="en-US" dirty="0"/>
              <a:t>First purchase</a:t>
            </a:r>
          </a:p>
          <a:p>
            <a:pPr lvl="1"/>
            <a:r>
              <a:rPr lang="en-US" dirty="0" smtClean="0"/>
              <a:t>Exemptions</a:t>
            </a:r>
          </a:p>
          <a:p>
            <a:pPr lvl="1"/>
            <a:r>
              <a:rPr lang="en-US" dirty="0" smtClean="0"/>
              <a:t>90 day file holdings</a:t>
            </a:r>
          </a:p>
          <a:p>
            <a:r>
              <a:rPr lang="en-US" dirty="0" smtClean="0"/>
              <a:t>Student designers are work for hire students</a:t>
            </a:r>
          </a:p>
          <a:p>
            <a:pPr lvl="1"/>
            <a:r>
              <a:rPr lang="en-US" dirty="0" smtClean="0"/>
              <a:t>Authorship and attribution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3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91112" cy="16002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Library Makerspaces and Copyright</a:t>
            </a:r>
            <a:endParaRPr lang="en-US" sz="4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057"/>
          <a:stretch/>
        </p:blipFill>
        <p:spPr>
          <a:xfrm>
            <a:off x="6351731" y="2514026"/>
            <a:ext cx="5174673" cy="2212681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839788" y="20955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Public Space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96" b="243"/>
          <a:stretch/>
        </p:blipFill>
        <p:spPr>
          <a:xfrm>
            <a:off x="6351154" y="123206"/>
            <a:ext cx="5175250" cy="226818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8502"/>
          <a:stretch/>
        </p:blipFill>
        <p:spPr>
          <a:xfrm>
            <a:off x="6351154" y="4849340"/>
            <a:ext cx="5182049" cy="193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3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15994"/>
            <a:ext cx="10515600" cy="1325563"/>
          </a:xfrm>
        </p:spPr>
        <p:txBody>
          <a:bodyPr/>
          <a:lstStyle/>
          <a:p>
            <a:r>
              <a:rPr lang="en-US" dirty="0" smtClean="0"/>
              <a:t>3D and 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2887" y="1952790"/>
            <a:ext cx="5181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Files vs. Objects</a:t>
            </a:r>
          </a:p>
          <a:p>
            <a:r>
              <a:rPr lang="en-US" sz="3600" dirty="0" smtClean="0"/>
              <a:t>Museums, Non-academic</a:t>
            </a:r>
          </a:p>
          <a:p>
            <a:r>
              <a:rPr lang="en-US" sz="3600" dirty="0" smtClean="0"/>
              <a:t>Solutions instead of reactions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641557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95809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that into an interface??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4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Copyright</a:t>
            </a:r>
            <a:r>
              <a:rPr lang="en-US" dirty="0" smtClean="0"/>
              <a:t>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Lecture</a:t>
            </a:r>
          </a:p>
          <a:p>
            <a:r>
              <a:rPr lang="en-US" sz="4800" dirty="0" smtClean="0"/>
              <a:t>Gamification</a:t>
            </a:r>
          </a:p>
          <a:p>
            <a:r>
              <a:rPr lang="en-US" sz="4800" dirty="0" smtClean="0"/>
              <a:t>Face-to-face</a:t>
            </a:r>
          </a:p>
          <a:p>
            <a:r>
              <a:rPr lang="en-US" sz="4800" dirty="0" smtClean="0"/>
              <a:t>MOOCs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503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390</Words>
  <Application>Microsoft Office PowerPoint</Application>
  <PresentationFormat>Widescreen</PresentationFormat>
  <Paragraphs>95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Interactive Copyright Education for 3D Objects</vt:lpstr>
      <vt:lpstr>SHAPES Background</vt:lpstr>
      <vt:lpstr>SHAPES: Workflow</vt:lpstr>
      <vt:lpstr>SHAPES Background: In Action</vt:lpstr>
      <vt:lpstr>SHAPES: ILL and Copyright </vt:lpstr>
      <vt:lpstr>Library Makerspaces and Copyright</vt:lpstr>
      <vt:lpstr>3D and Copyright</vt:lpstr>
      <vt:lpstr>How do we make that into an interface??</vt:lpstr>
      <vt:lpstr>Copyright Education</vt:lpstr>
      <vt:lpstr>Instructional Considerations</vt:lpstr>
      <vt:lpstr>Planning</vt:lpstr>
      <vt:lpstr>Tools</vt:lpstr>
      <vt:lpstr>Intersections, Outcomes, Predictions</vt:lpstr>
      <vt:lpstr>PowerPoint Presentation</vt:lpstr>
      <vt:lpstr>The Future and Other Considerations</vt:lpstr>
      <vt:lpstr>Opportunity for Libraries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Copyright Education for 3D Objects</dc:title>
  <dc:creator>Thomas, Camille</dc:creator>
  <cp:lastModifiedBy>Myers, Carla Ms.</cp:lastModifiedBy>
  <cp:revision>69</cp:revision>
  <dcterms:created xsi:type="dcterms:W3CDTF">2017-03-08T16:01:06Z</dcterms:created>
  <dcterms:modified xsi:type="dcterms:W3CDTF">2017-06-02T01:32:26Z</dcterms:modified>
</cp:coreProperties>
</file>